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
  </p:notesMasterIdLst>
  <p:handoutMasterIdLst>
    <p:handoutMasterId r:id="rId17"/>
  </p:handoutMasterIdLst>
  <p:sldIdLst>
    <p:sldId id="448" r:id="rId5"/>
    <p:sldId id="478" r:id="rId6"/>
    <p:sldId id="476" r:id="rId7"/>
    <p:sldId id="452" r:id="rId8"/>
    <p:sldId id="453" r:id="rId9"/>
    <p:sldId id="479" r:id="rId10"/>
    <p:sldId id="480" r:id="rId11"/>
    <p:sldId id="482" r:id="rId12"/>
    <p:sldId id="481" r:id="rId13"/>
    <p:sldId id="475" r:id="rId14"/>
    <p:sldId id="4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yflwyniad" id="{7F32CC3B-57AC-4FE0-81FA-B93B44CF769B}">
          <p14:sldIdLst>
            <p14:sldId id="448"/>
          </p14:sldIdLst>
        </p14:section>
        <p14:section name="Sesiwn 1" id="{0CE2E531-A183-419A-AEF2-D11AC0EFE768}">
          <p14:sldIdLst>
            <p14:sldId id="478"/>
            <p14:sldId id="476"/>
            <p14:sldId id="452"/>
            <p14:sldId id="453"/>
            <p14:sldId id="479"/>
            <p14:sldId id="480"/>
          </p14:sldIdLst>
        </p14:section>
        <p14:section name="Sesiwn 2" id="{B3EED3BE-43FE-4D95-A1D4-4A638C5F36AF}">
          <p14:sldIdLst>
            <p14:sldId id="482"/>
            <p14:sldId id="481"/>
          </p14:sldIdLst>
        </p14:section>
        <p14:section name="Outro" id="{406F0FED-5EBB-4DD0-A957-7FEC28548788}">
          <p14:sldIdLst>
            <p14:sldId id="475"/>
            <p14:sldId id="4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C5"/>
    <a:srgbClr val="DC5874"/>
    <a:srgbClr val="54BFE1"/>
    <a:srgbClr val="A2D5DD"/>
    <a:srgbClr val="67B880"/>
    <a:srgbClr val="AED083"/>
    <a:srgbClr val="F9C774"/>
    <a:srgbClr val="F29561"/>
    <a:srgbClr val="EC6B65"/>
    <a:srgbClr val="FCF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EE566-790C-4745-85D5-11DA261A74C0}" v="10" dt="2024-06-04T09:43:43.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2" autoAdjust="0"/>
    <p:restoredTop sz="56169" autoAdjust="0"/>
  </p:normalViewPr>
  <p:slideViewPr>
    <p:cSldViewPr snapToGrid="0">
      <p:cViewPr varScale="1">
        <p:scale>
          <a:sx n="72" d="100"/>
          <a:sy n="72" d="100"/>
        </p:scale>
        <p:origin x="66" y="3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582"/>
    </p:cViewPr>
  </p:sorterViewPr>
  <p:notesViewPr>
    <p:cSldViewPr snapToGrid="0">
      <p:cViewPr varScale="1">
        <p:scale>
          <a:sx n="119" d="100"/>
          <a:sy n="119" d="100"/>
        </p:scale>
        <p:origin x="253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86FEE566-790C-4745-85D5-11DA261A74C0}"/>
    <pc:docChg chg="undo custSel addSld delSld modSld modSection">
      <pc:chgData name="David Stewart" userId="40cffe60-b158-4416-946b-e9ac5816f94c" providerId="ADAL" clId="{86FEE566-790C-4745-85D5-11DA261A74C0}" dt="2024-06-04T09:44:00.455" v="32" actId="478"/>
      <pc:docMkLst>
        <pc:docMk/>
      </pc:docMkLst>
      <pc:sldChg chg="modSp add del mod">
        <pc:chgData name="David Stewart" userId="40cffe60-b158-4416-946b-e9ac5816f94c" providerId="ADAL" clId="{86FEE566-790C-4745-85D5-11DA261A74C0}" dt="2024-06-04T09:22:09.475" v="3" actId="20577"/>
        <pc:sldMkLst>
          <pc:docMk/>
          <pc:sldMk cId="1338720283" sldId="474"/>
        </pc:sldMkLst>
        <pc:spChg chg="mod">
          <ac:chgData name="David Stewart" userId="40cffe60-b158-4416-946b-e9ac5816f94c" providerId="ADAL" clId="{86FEE566-790C-4745-85D5-11DA261A74C0}" dt="2024-06-04T09:22:09.475" v="3" actId="20577"/>
          <ac:spMkLst>
            <pc:docMk/>
            <pc:sldMk cId="1338720283" sldId="474"/>
            <ac:spMk id="12" creationId="{D419112E-C49E-42FD-59EF-95BA53692A7A}"/>
          </ac:spMkLst>
        </pc:spChg>
      </pc:sldChg>
      <pc:sldChg chg="addSp delSp modSp mod delAnim modAnim">
        <pc:chgData name="David Stewart" userId="40cffe60-b158-4416-946b-e9ac5816f94c" providerId="ADAL" clId="{86FEE566-790C-4745-85D5-11DA261A74C0}" dt="2024-06-04T09:42:13.325" v="26"/>
        <pc:sldMkLst>
          <pc:docMk/>
          <pc:sldMk cId="1118510521" sldId="476"/>
        </pc:sldMkLst>
        <pc:spChg chg="mod">
          <ac:chgData name="David Stewart" userId="40cffe60-b158-4416-946b-e9ac5816f94c" providerId="ADAL" clId="{86FEE566-790C-4745-85D5-11DA261A74C0}" dt="2024-06-04T09:40:03.915" v="20"/>
          <ac:spMkLst>
            <pc:docMk/>
            <pc:sldMk cId="1118510521" sldId="476"/>
            <ac:spMk id="5" creationId="{2817960D-402A-1122-1C34-A3D1A68DF65C}"/>
          </ac:spMkLst>
        </pc:spChg>
        <pc:grpChg chg="add del mod">
          <ac:chgData name="David Stewart" userId="40cffe60-b158-4416-946b-e9ac5816f94c" providerId="ADAL" clId="{86FEE566-790C-4745-85D5-11DA261A74C0}" dt="2024-06-04T09:40:15.801" v="22" actId="478"/>
          <ac:grpSpMkLst>
            <pc:docMk/>
            <pc:sldMk cId="1118510521" sldId="476"/>
            <ac:grpSpMk id="4" creationId="{86E65D71-6351-95C8-7123-0552FD2FD76A}"/>
          </ac:grpSpMkLst>
        </pc:grpChg>
        <pc:grpChg chg="mod">
          <ac:chgData name="David Stewart" userId="40cffe60-b158-4416-946b-e9ac5816f94c" providerId="ADAL" clId="{86FEE566-790C-4745-85D5-11DA261A74C0}" dt="2024-06-04T09:40:12.519" v="21" actId="1076"/>
          <ac:grpSpMkLst>
            <pc:docMk/>
            <pc:sldMk cId="1118510521" sldId="476"/>
            <ac:grpSpMk id="7" creationId="{2F722087-86D9-6910-2D03-0B9D0167653E}"/>
          </ac:grpSpMkLst>
        </pc:grpChg>
        <pc:picChg chg="mod">
          <ac:chgData name="David Stewart" userId="40cffe60-b158-4416-946b-e9ac5816f94c" providerId="ADAL" clId="{86FEE566-790C-4745-85D5-11DA261A74C0}" dt="2024-06-04T09:40:03.915" v="20"/>
          <ac:picMkLst>
            <pc:docMk/>
            <pc:sldMk cId="1118510521" sldId="476"/>
            <ac:picMk id="6" creationId="{5DA23A34-4169-13A3-EE3E-131A5055D77D}"/>
          </ac:picMkLst>
        </pc:picChg>
      </pc:sldChg>
      <pc:sldChg chg="addSp delSp modSp mod">
        <pc:chgData name="David Stewart" userId="40cffe60-b158-4416-946b-e9ac5816f94c" providerId="ADAL" clId="{86FEE566-790C-4745-85D5-11DA261A74C0}" dt="2024-06-04T09:39:47.949" v="19" actId="14100"/>
        <pc:sldMkLst>
          <pc:docMk/>
          <pc:sldMk cId="1882559744" sldId="479"/>
        </pc:sldMkLst>
        <pc:spChg chg="mod">
          <ac:chgData name="David Stewart" userId="40cffe60-b158-4416-946b-e9ac5816f94c" providerId="ADAL" clId="{86FEE566-790C-4745-85D5-11DA261A74C0}" dt="2024-06-04T09:39:47.949" v="19" actId="14100"/>
          <ac:spMkLst>
            <pc:docMk/>
            <pc:sldMk cId="1882559744" sldId="479"/>
            <ac:spMk id="7" creationId="{914234C7-14C0-C597-586B-23444A8D5D17}"/>
          </ac:spMkLst>
        </pc:spChg>
        <pc:grpChg chg="mod">
          <ac:chgData name="David Stewart" userId="40cffe60-b158-4416-946b-e9ac5816f94c" providerId="ADAL" clId="{86FEE566-790C-4745-85D5-11DA261A74C0}" dt="2024-06-04T09:38:31.312" v="5" actId="14100"/>
          <ac:grpSpMkLst>
            <pc:docMk/>
            <pc:sldMk cId="1882559744" sldId="479"/>
            <ac:grpSpMk id="5" creationId="{65C89767-A34C-9C1E-EF86-B4B7A0C6EE3F}"/>
          </ac:grpSpMkLst>
        </pc:grpChg>
        <pc:picChg chg="mod">
          <ac:chgData name="David Stewart" userId="40cffe60-b158-4416-946b-e9ac5816f94c" providerId="ADAL" clId="{86FEE566-790C-4745-85D5-11DA261A74C0}" dt="2024-06-04T09:39:26.134" v="15" actId="1076"/>
          <ac:picMkLst>
            <pc:docMk/>
            <pc:sldMk cId="1882559744" sldId="479"/>
            <ac:picMk id="4" creationId="{3BD31DE7-FC4B-A11C-2F83-9A4B3A5FD8B0}"/>
          </ac:picMkLst>
        </pc:picChg>
        <pc:picChg chg="mod">
          <ac:chgData name="David Stewart" userId="40cffe60-b158-4416-946b-e9ac5816f94c" providerId="ADAL" clId="{86FEE566-790C-4745-85D5-11DA261A74C0}" dt="2024-06-04T09:39:26.134" v="15" actId="1076"/>
          <ac:picMkLst>
            <pc:docMk/>
            <pc:sldMk cId="1882559744" sldId="479"/>
            <ac:picMk id="8" creationId="{31AD782F-48E9-447A-AD8A-76BDD849BA2F}"/>
          </ac:picMkLst>
        </pc:picChg>
        <pc:picChg chg="add mod">
          <ac:chgData name="David Stewart" userId="40cffe60-b158-4416-946b-e9ac5816f94c" providerId="ADAL" clId="{86FEE566-790C-4745-85D5-11DA261A74C0}" dt="2024-06-04T09:39:03.968" v="9"/>
          <ac:picMkLst>
            <pc:docMk/>
            <pc:sldMk cId="1882559744" sldId="479"/>
            <ac:picMk id="9" creationId="{84B82C5A-53DD-73B5-B5F2-17C0337F1947}"/>
          </ac:picMkLst>
        </pc:picChg>
        <pc:picChg chg="add del mod ord">
          <ac:chgData name="David Stewart" userId="40cffe60-b158-4416-946b-e9ac5816f94c" providerId="ADAL" clId="{86FEE566-790C-4745-85D5-11DA261A74C0}" dt="2024-06-04T09:39:32.561" v="17" actId="478"/>
          <ac:picMkLst>
            <pc:docMk/>
            <pc:sldMk cId="1882559744" sldId="479"/>
            <ac:picMk id="10" creationId="{C79C54C5-E45A-9382-97A9-CD205A1F4683}"/>
          </ac:picMkLst>
        </pc:picChg>
      </pc:sldChg>
      <pc:sldChg chg="addSp delSp modSp mod delAnim modAnim">
        <pc:chgData name="David Stewart" userId="40cffe60-b158-4416-946b-e9ac5816f94c" providerId="ADAL" clId="{86FEE566-790C-4745-85D5-11DA261A74C0}" dt="2024-06-04T09:44:00.455" v="32" actId="478"/>
        <pc:sldMkLst>
          <pc:docMk/>
          <pc:sldMk cId="2708538371" sldId="482"/>
        </pc:sldMkLst>
        <pc:spChg chg="mod">
          <ac:chgData name="David Stewart" userId="40cffe60-b158-4416-946b-e9ac5816f94c" providerId="ADAL" clId="{86FEE566-790C-4745-85D5-11DA261A74C0}" dt="2024-06-04T09:43:43.134" v="28"/>
          <ac:spMkLst>
            <pc:docMk/>
            <pc:sldMk cId="2708538371" sldId="482"/>
            <ac:spMk id="3" creationId="{2C8B0CBE-170F-39EE-9519-8559318781E7}"/>
          </ac:spMkLst>
        </pc:spChg>
        <pc:grpChg chg="add del mod ord">
          <ac:chgData name="David Stewart" userId="40cffe60-b158-4416-946b-e9ac5816f94c" providerId="ADAL" clId="{86FEE566-790C-4745-85D5-11DA261A74C0}" dt="2024-06-04T09:44:00.455" v="32" actId="478"/>
          <ac:grpSpMkLst>
            <pc:docMk/>
            <pc:sldMk cId="2708538371" sldId="482"/>
            <ac:grpSpMk id="2" creationId="{31EC1DD1-A2E8-0CFF-3C31-B20F5B51E3CA}"/>
          </ac:grpSpMkLst>
        </pc:grpChg>
        <pc:grpChg chg="mod">
          <ac:chgData name="David Stewart" userId="40cffe60-b158-4416-946b-e9ac5816f94c" providerId="ADAL" clId="{86FEE566-790C-4745-85D5-11DA261A74C0}" dt="2024-06-04T09:43:56.508" v="30" actId="1076"/>
          <ac:grpSpMkLst>
            <pc:docMk/>
            <pc:sldMk cId="2708538371" sldId="482"/>
            <ac:grpSpMk id="9" creationId="{E59D39E3-C841-4625-15A3-9A90938AE42E}"/>
          </ac:grpSpMkLst>
        </pc:grpChg>
        <pc:picChg chg="mod">
          <ac:chgData name="David Stewart" userId="40cffe60-b158-4416-946b-e9ac5816f94c" providerId="ADAL" clId="{86FEE566-790C-4745-85D5-11DA261A74C0}" dt="2024-06-04T09:43:43.134" v="28"/>
          <ac:picMkLst>
            <pc:docMk/>
            <pc:sldMk cId="2708538371" sldId="482"/>
            <ac:picMk id="6" creationId="{AE0D688E-AB40-6C61-E369-510ADD08AB2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04/06/2024</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skillsbuilder.org/universal-framework-steps/teamwork-step-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skillsbuilder.org/universal-framework-steps/problem-solving-step-3" TargetMode="External"/><Relationship Id="rId4" Type="http://schemas.openxmlformats.org/officeDocument/2006/relationships/hyperlink" Target="https://www.skillsbuilder.org/universal-framework-steps/aiming-high-step-4"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killsbuilder.org/universal-framework-steps/aiming-high-step-4"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killsbuilder.org/universal-framework-steps/teamwork-step-4"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cy-GB" sz="1200" b="1" noProof="0" dirty="0"/>
              <a:t>Nodiadau’r Athro</a:t>
            </a:r>
            <a:endParaRPr lang="cy-GB" sz="1200" noProof="0" dirty="0"/>
          </a:p>
          <a:p>
            <a:pPr marL="0" lvl="0" indent="0" algn="l" rtl="0">
              <a:lnSpc>
                <a:spcPct val="100000"/>
              </a:lnSpc>
              <a:spcBef>
                <a:spcPts val="0"/>
              </a:spcBef>
              <a:spcAft>
                <a:spcPts val="0"/>
              </a:spcAft>
              <a:buSzPts val="1400"/>
              <a:buNone/>
            </a:pPr>
            <a:endParaRPr lang="cy-GB" sz="1200" u="sng" noProof="0" dirty="0"/>
          </a:p>
          <a:p>
            <a:pPr marL="0" lvl="0" indent="0" algn="l" rtl="0">
              <a:lnSpc>
                <a:spcPct val="100000"/>
              </a:lnSpc>
              <a:spcBef>
                <a:spcPts val="0"/>
              </a:spcBef>
              <a:spcAft>
                <a:spcPts val="0"/>
              </a:spcAft>
              <a:buSzPts val="1400"/>
              <a:buNone/>
            </a:pPr>
            <a:r>
              <a:rPr lang="cy-GB" sz="1200" b="1" u="none" noProof="0" dirty="0"/>
              <a:t>Wythnos 2:</a:t>
            </a:r>
          </a:p>
          <a:p>
            <a:pPr marL="0" lvl="0" indent="0" algn="l" rtl="0">
              <a:lnSpc>
                <a:spcPct val="100000"/>
              </a:lnSpc>
              <a:spcBef>
                <a:spcPts val="0"/>
              </a:spcBef>
              <a:spcAft>
                <a:spcPts val="0"/>
              </a:spcAft>
              <a:buSzPts val="1400"/>
              <a:buNone/>
            </a:pPr>
            <a:endParaRPr lang="cy-GB" sz="1200" u="sng" noProof="0" dirty="0"/>
          </a:p>
          <a:p>
            <a:pPr marL="0" lvl="0" indent="0" algn="l" rtl="0">
              <a:lnSpc>
                <a:spcPct val="100000"/>
              </a:lnSpc>
              <a:spcBef>
                <a:spcPts val="0"/>
              </a:spcBef>
              <a:spcAft>
                <a:spcPts val="0"/>
              </a:spcAft>
              <a:buSzPts val="1400"/>
              <a:buNone/>
            </a:pPr>
            <a:r>
              <a:rPr lang="cy-GB" sz="1200" u="none" noProof="0" dirty="0"/>
              <a:t>Mae’r cyflwyniad PowerPoint hwn yn darparu…</a:t>
            </a:r>
            <a:br>
              <a:rPr lang="cy-GB" sz="1200" u="sng" noProof="0" dirty="0"/>
            </a:br>
            <a:endParaRPr lang="cy-GB" sz="1200" noProof="0" dirty="0"/>
          </a:p>
          <a:p>
            <a:pPr marL="171450" lvl="0" indent="-171450" algn="l" rtl="0">
              <a:lnSpc>
                <a:spcPct val="100000"/>
              </a:lnSpc>
              <a:spcBef>
                <a:spcPts val="0"/>
              </a:spcBef>
              <a:spcAft>
                <a:spcPts val="0"/>
              </a:spcAft>
              <a:buSzPts val="1400"/>
              <a:buFont typeface="Arial" panose="020B0604020202020204" pitchFamily="34" charset="0"/>
              <a:buChar char="•"/>
            </a:pPr>
            <a:r>
              <a:rPr lang="cy-GB" sz="1200" noProof="0" dirty="0"/>
              <a:t>Nodyn atgoffa am y tasgau y bydd angen i’r disgyblion feddwl amdanynt a’u cwblhau’r wythnos honno, ynghyd â rhestr o’r adnoddau fydd yn eu helpu nhw.</a:t>
            </a:r>
          </a:p>
          <a:p>
            <a:pPr marL="171450" lvl="0" indent="-171450" algn="l" rtl="0">
              <a:lnSpc>
                <a:spcPct val="100000"/>
              </a:lnSpc>
              <a:spcBef>
                <a:spcPts val="0"/>
              </a:spcBef>
              <a:spcAft>
                <a:spcPts val="0"/>
              </a:spcAft>
              <a:buSzPts val="1400"/>
              <a:buFont typeface="Arial" panose="020B0604020202020204" pitchFamily="34" charset="0"/>
              <a:buChar char="•"/>
            </a:pPr>
            <a:r>
              <a:rPr lang="cy-GB" sz="1200" noProof="0" dirty="0"/>
              <a:t>Gweithgaredd sy’n gysylltiedig â’r tasgau ar gyfer yr wythnos honno, i’w helpu i lwyddo.</a:t>
            </a:r>
          </a:p>
          <a:p>
            <a:pPr marL="0" lvl="0" indent="0" algn="l" rtl="0">
              <a:lnSpc>
                <a:spcPct val="100000"/>
              </a:lnSpc>
              <a:spcBef>
                <a:spcPts val="0"/>
              </a:spcBef>
              <a:spcAft>
                <a:spcPts val="0"/>
              </a:spcAft>
              <a:buSzPts val="1400"/>
              <a:buNone/>
            </a:pPr>
            <a:endParaRPr lang="cy-GB" sz="1200" noProof="0" dirty="0"/>
          </a:p>
          <a:p>
            <a:pPr marL="0" lvl="0" indent="0" algn="l" rtl="0">
              <a:lnSpc>
                <a:spcPct val="100000"/>
              </a:lnSpc>
              <a:spcBef>
                <a:spcPts val="0"/>
              </a:spcBef>
              <a:spcAft>
                <a:spcPts val="0"/>
              </a:spcAft>
              <a:buSzPts val="1400"/>
              <a:buNone/>
            </a:pPr>
            <a:r>
              <a:rPr lang="cy-GB" sz="1200" b="1" noProof="0" dirty="0"/>
              <a:t>Sylwch: </a:t>
            </a:r>
            <a:r>
              <a:rPr lang="cy-GB" sz="1200" noProof="0" dirty="0"/>
              <a:t>Yn dibynnu ar faint o amser sydd gennych cyn yr her, efallai byddwch chi am wneud rhai o’r gweithgareddau rhagarweiniol yn gynt.</a:t>
            </a:r>
          </a:p>
          <a:p>
            <a:pPr marL="0" lvl="0" indent="0" algn="l" rtl="0">
              <a:lnSpc>
                <a:spcPct val="100000"/>
              </a:lnSpc>
              <a:spcBef>
                <a:spcPts val="0"/>
              </a:spcBef>
              <a:spcAft>
                <a:spcPts val="0"/>
              </a:spcAft>
              <a:buSzPts val="1400"/>
              <a:buNone/>
            </a:pPr>
            <a:endParaRPr lang="cy-GB" sz="1200"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04766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Nodiadau’r</a:t>
            </a:r>
            <a:r>
              <a:rPr lang="en-GB" b="1" dirty="0"/>
              <a:t> </a:t>
            </a:r>
            <a:r>
              <a:rPr lang="en-GB" b="1" dirty="0" err="1"/>
              <a:t>Athro</a:t>
            </a:r>
            <a:endParaRPr lang="en-GB" b="1" dirty="0"/>
          </a:p>
          <a:p>
            <a:endParaRPr lang="en-GB" b="1" dirty="0"/>
          </a:p>
          <a:p>
            <a:r>
              <a:rPr lang="cy-GB" b="0" noProof="0"/>
              <a:t>Mae’r sleid hon yn atgoffa’r disgyblion beth maen nhw wedi'i gyflawni </a:t>
            </a:r>
            <a:r>
              <a:rPr lang="cy-GB"/>
              <a:t>ar ddiwedd</a:t>
            </a:r>
            <a:r>
              <a:rPr lang="cy-GB" b="0" noProof="0"/>
              <a:t> Wythnos </a:t>
            </a:r>
            <a:r>
              <a:rPr lang="en-GB" b="0" dirty="0"/>
              <a:t>2!</a:t>
            </a:r>
          </a:p>
        </p:txBody>
      </p:sp>
      <p:sp>
        <p:nvSpPr>
          <p:cNvPr id="4" name="Slide Number Placeholder 3"/>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362529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261178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50F0-EDED-A694-0D76-F84CC783B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BCB02-1D2F-439F-EF50-2E74E7DD4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A48D0-6A0C-2315-6FCB-C54107AE1B27}"/>
              </a:ext>
            </a:extLst>
          </p:cNvPr>
          <p:cNvSpPr>
            <a:spLocks noGrp="1"/>
          </p:cNvSpPr>
          <p:nvPr>
            <p:ph type="body" idx="1"/>
          </p:nvPr>
        </p:nvSpPr>
        <p:spPr/>
        <p:txBody>
          <a:bodyPr/>
          <a:lstStyle/>
          <a:p>
            <a:pPr marL="0" lvl="0" indent="0" algn="l" rtl="0">
              <a:spcBef>
                <a:spcPts val="0"/>
              </a:spcBef>
              <a:spcAft>
                <a:spcPts val="0"/>
              </a:spcAft>
              <a:buNone/>
            </a:pPr>
            <a:r>
              <a:rPr lang="cy-GB" b="1" noProof="0" dirty="0"/>
              <a:t>Nodiadau’r Athro</a:t>
            </a:r>
          </a:p>
          <a:p>
            <a:pPr marL="0" lvl="0" indent="0" algn="l" rtl="0">
              <a:spcBef>
                <a:spcPts val="0"/>
              </a:spcBef>
              <a:spcAft>
                <a:spcPts val="0"/>
              </a:spcAft>
              <a:buNone/>
            </a:pPr>
            <a:endParaRPr lang="cy-GB" b="1"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endParaRPr lang="cy-GB" b="1" noProof="0" dirty="0"/>
          </a:p>
          <a:p>
            <a:pPr>
              <a:buClr>
                <a:schemeClr val="dk1"/>
              </a:buClr>
              <a:buFont typeface="Arial"/>
            </a:pPr>
            <a:r>
              <a:rPr lang="cy-GB" i="1" noProof="0" dirty="0"/>
              <a:t>Gwrando </a:t>
            </a:r>
            <a:r>
              <a:rPr lang="cy-GB" i="1" noProof="0" dirty="0">
                <a:hlinkClick r:id="rId3"/>
              </a:rPr>
              <a:t>–</a:t>
            </a:r>
            <a:r>
              <a:rPr lang="cy-GB" i="1" noProof="0" dirty="0"/>
              <a:t> </a:t>
            </a:r>
            <a:r>
              <a:rPr lang="cy-GB" i="1" u="sng" noProof="0" dirty="0">
                <a:solidFill>
                  <a:schemeClr val="hlink"/>
                </a:solidFill>
                <a:hlinkClick r:id="rId3"/>
              </a:rPr>
              <a:t>Cam 5: Rwy’n gwrando ar eraill ac yn cofnodi gwybodaeth bwysig wrth i fi </a:t>
            </a:r>
            <a:r>
              <a:rPr lang="cy-GB" i="1" u="sng" dirty="0">
                <a:solidFill>
                  <a:schemeClr val="hlink"/>
                </a:solidFill>
                <a:hlinkClick r:id="rId3"/>
              </a:rPr>
              <a:t>wneud</a:t>
            </a:r>
            <a:endParaRPr lang="cy-GB" noProof="0" dirty="0">
              <a:solidFill>
                <a:srgbClr val="000000"/>
              </a:solidFill>
              <a:cs typeface="Calibri"/>
            </a:endParaRPr>
          </a:p>
          <a:p>
            <a:pPr marL="0" lvl="0" indent="0" algn="l" rtl="0">
              <a:spcBef>
                <a:spcPts val="0"/>
              </a:spcBef>
              <a:spcAft>
                <a:spcPts val="0"/>
              </a:spcAft>
              <a:buClr>
                <a:schemeClr val="dk1"/>
              </a:buClr>
              <a:buFont typeface="Arial"/>
              <a:buNone/>
            </a:pPr>
            <a:r>
              <a:rPr lang="cy-GB" noProof="0" dirty="0"/>
              <a:t>Gwrando yw sgil derbyn, cadw a phrosesu gwybodaeth. Anogwch fyfyrwyr i wrando ar eiriau allweddol o’r diffiniadau ac ysgrifennu’r rhain. </a:t>
            </a:r>
          </a:p>
          <a:p>
            <a:pPr marL="0" lvl="0" indent="0" algn="l" rtl="0">
              <a:spcBef>
                <a:spcPts val="0"/>
              </a:spcBef>
              <a:spcAft>
                <a:spcPts val="0"/>
              </a:spcAft>
              <a:buClr>
                <a:schemeClr val="dk1"/>
              </a:buClr>
              <a:buFont typeface="Arial"/>
              <a:buNone/>
            </a:pPr>
            <a:endParaRPr lang="cy-GB"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SzPts val="1100"/>
              <a:buNone/>
            </a:pPr>
            <a:endParaRPr lang="cy-GB" noProof="0" dirty="0"/>
          </a:p>
          <a:p>
            <a:pPr marL="171450" lvl="0" indent="-171450" algn="l" rtl="0">
              <a:spcBef>
                <a:spcPts val="0"/>
              </a:spcBef>
              <a:spcAft>
                <a:spcPts val="0"/>
              </a:spcAft>
              <a:buSzPts val="1100"/>
              <a:buFont typeface="Arial" panose="020B0604020202020204" pitchFamily="34" charset="0"/>
              <a:buChar char="•"/>
            </a:pPr>
            <a:r>
              <a:rPr lang="cy-GB" i="1" noProof="0" dirty="0"/>
              <a:t>Beth sy’n gwneud i chi golli ffocws a chanolbwyntio? </a:t>
            </a:r>
          </a:p>
          <a:p>
            <a:pPr marL="171450" lvl="0" indent="-171450" algn="l" rtl="0">
              <a:spcBef>
                <a:spcPts val="0"/>
              </a:spcBef>
              <a:spcAft>
                <a:spcPts val="0"/>
              </a:spcAft>
              <a:buSzPts val="1100"/>
              <a:buFont typeface="Arial" panose="020B0604020202020204" pitchFamily="34" charset="0"/>
              <a:buChar char="•"/>
            </a:pPr>
            <a:endParaRPr lang="cy-GB" noProof="0" dirty="0"/>
          </a:p>
          <a:p>
            <a:pPr marL="0" marR="0" lvl="0" indent="0" algn="l" rtl="0">
              <a:lnSpc>
                <a:spcPct val="100000"/>
              </a:lnSpc>
              <a:spcBef>
                <a:spcPts val="0"/>
              </a:spcBef>
              <a:spcAft>
                <a:spcPts val="0"/>
              </a:spcAft>
              <a:buClr>
                <a:schemeClr val="dk1"/>
              </a:buClr>
              <a:buSzPts val="1200"/>
              <a:buFont typeface="Arial"/>
              <a:buNone/>
            </a:pPr>
            <a:r>
              <a:rPr lang="cy-GB" b="0" noProof="0" dirty="0"/>
              <a:t>Wrth weithio trwy eu llyfr gwaith, bydd disgyblion yn dod ar draws rhai geiriau/termau pwysig y bydd angen iddynt eu gwybod</a:t>
            </a:r>
            <a:r>
              <a:rPr lang="cy-GB" b="0" noProof="0" dirty="0">
                <a:latin typeface="Arial"/>
                <a:ea typeface="Arial"/>
                <a:cs typeface="Arial"/>
                <a:sym typeface="Arial"/>
              </a:rPr>
              <a:t>.</a:t>
            </a:r>
            <a:endParaRPr lang="cy-GB" noProof="0" dirty="0"/>
          </a:p>
          <a:p>
            <a:pPr marL="0" marR="0" lvl="0" indent="0" algn="l" rtl="0">
              <a:lnSpc>
                <a:spcPct val="100000"/>
              </a:lnSpc>
              <a:spcBef>
                <a:spcPts val="0"/>
              </a:spcBef>
              <a:spcAft>
                <a:spcPts val="0"/>
              </a:spcAft>
              <a:buClr>
                <a:schemeClr val="dk1"/>
              </a:buClr>
              <a:buSzPts val="1200"/>
              <a:buFont typeface="Arial"/>
              <a:buNone/>
            </a:pPr>
            <a:r>
              <a:rPr lang="cy-GB" b="0" noProof="0" dirty="0"/>
              <a:t>Os byddant yn gweld gair neu derm nad ydynt yn siŵr amdano, </a:t>
            </a:r>
            <a:r>
              <a:rPr lang="cy-GB" b="0" noProof="0" dirty="0" err="1"/>
              <a:t>gallant</a:t>
            </a:r>
            <a:r>
              <a:rPr lang="cy-GB" b="0" noProof="0" dirty="0"/>
              <a:t> ddefnyddio Canllaw Geiriau’r Her </a:t>
            </a:r>
            <a:r>
              <a:rPr lang="cy-GB" b="0" noProof="0" dirty="0" err="1"/>
              <a:t>Bumpunt</a:t>
            </a:r>
            <a:r>
              <a:rPr lang="cy-GB" b="0" noProof="0" dirty="0"/>
              <a:t> i gael yr ystyr.</a:t>
            </a:r>
            <a:endParaRPr lang="cy-GB" noProof="0" dirty="0"/>
          </a:p>
          <a:p>
            <a:pPr marL="0" marR="0" lvl="0" indent="0" algn="l" rtl="0">
              <a:lnSpc>
                <a:spcPct val="100000"/>
              </a:lnSpc>
              <a:spcBef>
                <a:spcPts val="0"/>
              </a:spcBef>
              <a:spcAft>
                <a:spcPts val="0"/>
              </a:spcAft>
              <a:buClr>
                <a:schemeClr val="dk1"/>
              </a:buClr>
              <a:buSzPts val="1200"/>
              <a:buFont typeface="Arial"/>
              <a:buNone/>
            </a:pPr>
            <a:endParaRPr lang="cy-GB" b="0" noProof="0" dirty="0"/>
          </a:p>
          <a:p>
            <a:pPr marL="0" marR="0" lvl="0" indent="0" algn="l" rtl="0">
              <a:lnSpc>
                <a:spcPct val="100000"/>
              </a:lnSpc>
              <a:spcBef>
                <a:spcPts val="0"/>
              </a:spcBef>
              <a:spcAft>
                <a:spcPts val="0"/>
              </a:spcAft>
              <a:buClr>
                <a:schemeClr val="dk1"/>
              </a:buClr>
              <a:buSzPts val="1200"/>
              <a:buFont typeface="Arial"/>
              <a:buNone/>
            </a:pPr>
            <a:r>
              <a:rPr lang="cy-GB" noProof="0" dirty="0"/>
              <a:t>Dechreuwch wythnos 2 gyda thri therm allweddol (yn enwedig wrth greu cynllun eu cyllideb a’u rhestr siopa). </a:t>
            </a:r>
            <a:endParaRPr lang="cy-GB" b="0" noProof="0" dirty="0"/>
          </a:p>
          <a:p>
            <a:pPr marL="0" lvl="0" indent="0" algn="l" rtl="0">
              <a:spcBef>
                <a:spcPts val="0"/>
              </a:spcBef>
              <a:spcAft>
                <a:spcPts val="0"/>
              </a:spcAft>
              <a:buNone/>
            </a:pPr>
            <a:r>
              <a:rPr lang="cy-GB" b="0" noProof="0" dirty="0"/>
              <a:t>Ewch â nhw drwy ystyr </a:t>
            </a:r>
            <a:r>
              <a:rPr lang="cy-GB" b="1" noProof="0" dirty="0"/>
              <a:t>refeniw</a:t>
            </a:r>
            <a:r>
              <a:rPr lang="cy-GB" b="0" noProof="0" dirty="0"/>
              <a:t>,</a:t>
            </a:r>
            <a:r>
              <a:rPr lang="cy-GB" b="1" noProof="0" dirty="0"/>
              <a:t> cost </a:t>
            </a:r>
            <a:r>
              <a:rPr lang="cy-GB" b="0" noProof="0" dirty="0"/>
              <a:t>ac</a:t>
            </a:r>
            <a:r>
              <a:rPr lang="cy-GB" b="1" noProof="0" dirty="0"/>
              <a:t> elw </a:t>
            </a:r>
            <a:r>
              <a:rPr lang="cy-GB" b="0" noProof="0" dirty="0"/>
              <a:t>– bydd hyn yn eu helpu i gwblhau’r gweithgaredd ar y sleid nesaf.</a:t>
            </a:r>
          </a:p>
          <a:p>
            <a:endParaRPr lang="cy-GB" noProof="0" dirty="0"/>
          </a:p>
        </p:txBody>
      </p:sp>
      <p:sp>
        <p:nvSpPr>
          <p:cNvPr id="4" name="Slide Number Placeholder 3">
            <a:extLst>
              <a:ext uri="{FF2B5EF4-FFF2-40B4-BE49-F238E27FC236}">
                <a16:creationId xmlns:a16="http://schemas.microsoft.com/office/drawing/2014/main" id="{0848D8A6-CBCD-2BD8-D6E5-AAD2D120AF75}"/>
              </a:ext>
            </a:extLst>
          </p:cNvPr>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114838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b="1" noProof="0" dirty="0"/>
              <a:t>Nodiadau’r Athro</a:t>
            </a:r>
            <a:endParaRPr lang="cy-GB" noProof="0" dirty="0"/>
          </a:p>
          <a:p>
            <a:pPr marL="0" lvl="0" indent="0" algn="l" rtl="0">
              <a:spcBef>
                <a:spcPts val="0"/>
              </a:spcBef>
              <a:spcAft>
                <a:spcPts val="0"/>
              </a:spcAft>
              <a:buNone/>
            </a:pPr>
            <a:endParaRPr lang="cy-GB" noProof="0" dirty="0"/>
          </a:p>
          <a:p>
            <a:pPr marL="0" lvl="0" indent="0" algn="l" rtl="0">
              <a:lnSpc>
                <a:spcPct val="120000"/>
              </a:lnSpc>
              <a:spcBef>
                <a:spcPts val="0"/>
              </a:spcBef>
              <a:spcAft>
                <a:spcPts val="0"/>
              </a:spcAft>
              <a:buNone/>
            </a:pPr>
            <a:r>
              <a:rPr lang="cy-GB" sz="1200" b="1" noProof="0" dirty="0">
                <a:latin typeface="Arial"/>
                <a:ea typeface="Arial"/>
                <a:cs typeface="Arial"/>
                <a:sym typeface="Arial"/>
              </a:rPr>
              <a:t>Gweithgaredd Cyflym (5 munud)</a:t>
            </a:r>
            <a:endParaRPr lang="cy-GB" noProof="0" dirty="0"/>
          </a:p>
          <a:p>
            <a:pPr marL="0" lvl="0" indent="0" algn="l" rtl="0">
              <a:lnSpc>
                <a:spcPct val="120000"/>
              </a:lnSpc>
              <a:spcBef>
                <a:spcPts val="0"/>
              </a:spcBef>
              <a:spcAft>
                <a:spcPts val="0"/>
              </a:spcAft>
              <a:buNone/>
            </a:pPr>
            <a:r>
              <a:rPr lang="cy-GB" sz="1200" b="0" noProof="0" dirty="0">
                <a:latin typeface="Arial"/>
                <a:ea typeface="Arial"/>
                <a:cs typeface="Arial"/>
                <a:sym typeface="Arial"/>
              </a:rPr>
              <a:t>Mae pob un o’r tri senario yn ymddangos wrth glicio’r llygoden unwaith. Trafodwch a gweithio allan ai cost, elw neu refeniw ydyw. Ar ôl i chi neilltuo’r term i bob senario, cliciwch i ddangos yr atebion cywir.</a:t>
            </a:r>
            <a:endParaRPr lang="cy-GB" noProof="0" dirty="0"/>
          </a:p>
          <a:p>
            <a:pPr marL="0" lvl="0" indent="0" algn="l" rtl="0">
              <a:lnSpc>
                <a:spcPct val="120000"/>
              </a:lnSpc>
              <a:spcBef>
                <a:spcPts val="0"/>
              </a:spcBef>
              <a:spcAft>
                <a:spcPts val="0"/>
              </a:spcAft>
              <a:buNone/>
            </a:pPr>
            <a:endParaRPr lang="cy-GB" sz="1200" b="0" noProof="0" dirty="0">
              <a:latin typeface="Arial"/>
              <a:ea typeface="Arial"/>
              <a:cs typeface="Arial"/>
              <a:sym typeface="Arial"/>
            </a:endParaRPr>
          </a:p>
          <a:p>
            <a:pPr marL="0" lvl="0" indent="0" algn="l" rtl="0">
              <a:lnSpc>
                <a:spcPct val="120000"/>
              </a:lnSpc>
              <a:spcBef>
                <a:spcPts val="0"/>
              </a:spcBef>
              <a:spcAft>
                <a:spcPts val="0"/>
              </a:spcAft>
              <a:buNone/>
            </a:pPr>
            <a:r>
              <a:rPr lang="cy-GB" sz="1200" b="0" noProof="0" dirty="0">
                <a:latin typeface="Arial"/>
                <a:ea typeface="Arial"/>
                <a:cs typeface="Arial"/>
                <a:sym typeface="Arial"/>
              </a:rPr>
              <a:t>Os nad yw eich disgyblion yn siŵr, gallwch esbonio beth yw’r rhain.</a:t>
            </a:r>
            <a:endParaRPr lang="cy-GB" noProof="0" dirty="0"/>
          </a:p>
          <a:p>
            <a:pPr marL="0" lvl="0" indent="0" algn="l" rtl="0">
              <a:lnSpc>
                <a:spcPct val="120000"/>
              </a:lnSpc>
              <a:spcBef>
                <a:spcPts val="0"/>
              </a:spcBef>
              <a:spcAft>
                <a:spcPts val="0"/>
              </a:spcAft>
              <a:buNone/>
            </a:pPr>
            <a:endParaRPr lang="cy-GB" sz="1200" b="1" noProof="0" dirty="0">
              <a:latin typeface="Arial"/>
              <a:ea typeface="Arial"/>
              <a:cs typeface="Arial"/>
              <a:sym typeface="Arial"/>
            </a:endParaRPr>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endParaRPr lang="cy-GB" b="1" noProof="0" dirty="0"/>
          </a:p>
          <a:p>
            <a:pPr marL="0" lvl="0" indent="0" algn="l" rtl="0">
              <a:spcBef>
                <a:spcPts val="0"/>
              </a:spcBef>
              <a:spcAft>
                <a:spcPts val="0"/>
              </a:spcAft>
              <a:buClr>
                <a:schemeClr val="dk1"/>
              </a:buClr>
              <a:buFont typeface="Arial"/>
              <a:buNone/>
            </a:pPr>
            <a:r>
              <a:rPr lang="cy-GB" i="1" noProof="0" dirty="0"/>
              <a:t>Datrys Problemau </a:t>
            </a:r>
            <a:r>
              <a:rPr lang="cy-GB" i="1" noProof="0" dirty="0">
                <a:hlinkClick r:id="rId3"/>
              </a:rPr>
              <a:t>–</a:t>
            </a:r>
            <a:r>
              <a:rPr lang="cy-GB" i="1" noProof="0" dirty="0"/>
              <a:t> </a:t>
            </a:r>
            <a:r>
              <a:rPr lang="cy-GB" i="1" u="sng" noProof="0" dirty="0">
                <a:solidFill>
                  <a:schemeClr val="hlink"/>
                </a:solidFill>
                <a:hlinkClick r:id="rId3"/>
              </a:rPr>
              <a:t>Cam 3: Rwy’n cwblhau tasgau trwy ddarganfod gwybodaeth rwy’ ei hangen fy hun.</a:t>
            </a:r>
            <a:endParaRPr lang="cy-GB" i="1" noProof="0" dirty="0"/>
          </a:p>
          <a:p>
            <a:pPr>
              <a:buClr>
                <a:schemeClr val="dk1"/>
              </a:buClr>
            </a:pPr>
            <a:r>
              <a:rPr lang="cy-GB" noProof="0" dirty="0"/>
              <a:t>Datrys problemau yw’r gallu i ddarganfod ateb i sefyllfa neu her. Siaradwch â myfyrwyr am </a:t>
            </a:r>
            <a:r>
              <a:rPr lang="cy-GB" dirty="0"/>
              <a:t>ragor o wybodaeth</a:t>
            </a:r>
            <a:r>
              <a:rPr lang="cy-GB" noProof="0" dirty="0"/>
              <a:t> </a:t>
            </a:r>
            <a:r>
              <a:rPr lang="cy-GB" dirty="0"/>
              <a:t>y </a:t>
            </a:r>
            <a:r>
              <a:rPr lang="cy-GB" noProof="0" dirty="0"/>
              <a:t>gall fod angen iddynt ei darganfod wrth feddwl am eu brandio. A oes angen rhagor o enghreifftiau arnyn nhw? A ydyn nhw am edrych ar beth mae cynnyrch neu wasanaethau tebyg wedi’i wneud? Gofynnwch iddynt feddwl ble y gallent ddod o hyd i’r wybodaeth honno.</a:t>
            </a:r>
            <a:endParaRPr lang="cy-GB" noProof="0" dirty="0">
              <a:cs typeface="Calibri"/>
            </a:endParaRPr>
          </a:p>
          <a:p>
            <a:pPr marL="0" lvl="0" indent="0" algn="l" rtl="0">
              <a:spcBef>
                <a:spcPts val="0"/>
              </a:spcBef>
              <a:spcAft>
                <a:spcPts val="0"/>
              </a:spcAft>
              <a:buClr>
                <a:schemeClr val="dk1"/>
              </a:buClr>
              <a:buFont typeface="Arial"/>
              <a:buNone/>
            </a:pPr>
            <a:endParaRPr lang="cy-GB" sz="1200"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SzPts val="1100"/>
              <a:buNone/>
            </a:pPr>
            <a:endParaRPr lang="cy-GB" noProof="0" dirty="0"/>
          </a:p>
          <a:p>
            <a:pPr marL="171450" lvl="0" indent="-171450" algn="l" rtl="0">
              <a:spcBef>
                <a:spcPts val="0"/>
              </a:spcBef>
              <a:spcAft>
                <a:spcPts val="0"/>
              </a:spcAft>
              <a:buSzPts val="1100"/>
              <a:buFont typeface="Arial" panose="020B0604020202020204" pitchFamily="34" charset="0"/>
              <a:buChar char="•"/>
            </a:pPr>
            <a:r>
              <a:rPr lang="cy-GB" i="1" noProof="0" dirty="0"/>
              <a:t>Sut gallwch chi ddefnyddio’r wybodaeth hon ar gyfer eich Busnes Her </a:t>
            </a:r>
            <a:r>
              <a:rPr lang="cy-GB" i="1" noProof="0" dirty="0" err="1"/>
              <a:t>Bumpunt</a:t>
            </a:r>
            <a:r>
              <a:rPr lang="cy-GB" i="1" noProof="0" dirty="0"/>
              <a:t>?</a:t>
            </a:r>
          </a:p>
          <a:p>
            <a:pPr marL="0" lvl="0" indent="0" algn="l" rtl="0">
              <a:spcBef>
                <a:spcPts val="0"/>
              </a:spcBef>
              <a:spcAft>
                <a:spcPts val="0"/>
              </a:spcAft>
              <a:buClr>
                <a:schemeClr val="dk1"/>
              </a:buClr>
              <a:buFont typeface="Arial"/>
              <a:buNone/>
            </a:pPr>
            <a:endParaRPr lang="cy-GB" sz="1200" noProof="0" dirty="0"/>
          </a:p>
          <a:p>
            <a:pPr marL="0" lvl="0" indent="0" algn="l" rtl="0">
              <a:lnSpc>
                <a:spcPct val="120000"/>
              </a:lnSpc>
              <a:spcBef>
                <a:spcPts val="0"/>
              </a:spcBef>
              <a:spcAft>
                <a:spcPts val="0"/>
              </a:spcAft>
              <a:buNone/>
            </a:pPr>
            <a:endParaRPr lang="cy-GB" sz="1200" b="1" noProof="0"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51805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Nodiadau’r</a:t>
            </a:r>
            <a:r>
              <a:rPr lang="en-US" b="1" dirty="0"/>
              <a:t> </a:t>
            </a:r>
            <a:r>
              <a:rPr lang="en-US" b="1" dirty="0" err="1"/>
              <a:t>Athro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cy-GB" b="0" noProof="0" dirty="0"/>
              <a:t>Mae’r sleid hon yn mapio pa adnoddau sydd ar gael i ddisgyblion yn ystod Wythnos 2</a:t>
            </a:r>
            <a:r>
              <a:rPr lang="en-US" b="0" dirty="0"/>
              <a:t>.</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352482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037A-3B6D-C6EB-D7FE-B84F664B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75D67-E464-0375-5892-7AFA30D4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FAA3D-6D5C-2ECA-C1D0-A644F8519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b="1" dirty="0"/>
              <a:t>Nodiadau’r Athro</a:t>
            </a:r>
          </a:p>
          <a:p>
            <a:pPr marL="0" lvl="0" indent="0" algn="l" rtl="0">
              <a:spcBef>
                <a:spcPts val="0"/>
              </a:spcBef>
              <a:spcAft>
                <a:spcPts val="0"/>
              </a:spcAft>
              <a:buClr>
                <a:schemeClr val="dk1"/>
              </a:buClr>
              <a:buFont typeface="Arial"/>
              <a:buNone/>
            </a:pPr>
            <a:endParaRPr lang="cy-GB" dirty="0"/>
          </a:p>
          <a:p>
            <a:pPr>
              <a:buClr>
                <a:schemeClr val="dk1"/>
              </a:buClr>
              <a:defRPr/>
            </a:pPr>
            <a:r>
              <a:rPr lang="cy-GB" dirty="0"/>
              <a:t>Gan</a:t>
            </a:r>
            <a:r>
              <a:rPr lang="cy-GB" b="0" dirty="0"/>
              <a:t> </a:t>
            </a:r>
            <a:r>
              <a:rPr lang="cy-GB" dirty="0"/>
              <a:t>ddilyn</a:t>
            </a:r>
            <a:r>
              <a:rPr lang="cy-GB" b="0" dirty="0"/>
              <a:t> yr adnoddau sydd ar gael ar gyfer Wythnos 2, mae’r sleid hon yn mapio beth yn benodol bydd angen i ddisgyblion ei wneud yn ystod Wythnos 2.</a:t>
            </a:r>
            <a:r>
              <a:rPr lang="cy-GB" dirty="0"/>
              <a:t> </a:t>
            </a:r>
            <a:endParaRPr lang="cy-GB" b="0" dirty="0">
              <a:cs typeface="Calibri"/>
            </a:endParaRPr>
          </a:p>
          <a:p>
            <a:pPr marL="0" lvl="0" indent="0" algn="l" rtl="0">
              <a:spcBef>
                <a:spcPts val="0"/>
              </a:spcBef>
              <a:spcAft>
                <a:spcPts val="0"/>
              </a:spcAft>
              <a:buClr>
                <a:schemeClr val="dk1"/>
              </a:buClr>
              <a:buFont typeface="Arial"/>
              <a:buNone/>
            </a:pPr>
            <a:endParaRPr lang="cy-GB" dirty="0"/>
          </a:p>
          <a:p>
            <a:pPr marL="0" lvl="0" indent="0" algn="l" rtl="0">
              <a:spcBef>
                <a:spcPts val="0"/>
              </a:spcBef>
              <a:spcAft>
                <a:spcPts val="0"/>
              </a:spcAft>
              <a:buClr>
                <a:schemeClr val="dk1"/>
              </a:buClr>
              <a:buFont typeface="Arial"/>
              <a:buNone/>
            </a:pPr>
            <a:r>
              <a:rPr lang="cy-GB" b="1" dirty="0"/>
              <a:t>Sgiliau Hanfodol </a:t>
            </a:r>
            <a:r>
              <a:rPr lang="cy-GB" b="1" dirty="0" err="1"/>
              <a:t>Skills</a:t>
            </a:r>
            <a:r>
              <a:rPr lang="cy-GB" b="1" dirty="0"/>
              <a:t> </a:t>
            </a:r>
            <a:r>
              <a:rPr lang="cy-GB" b="1" dirty="0" err="1"/>
              <a:t>Builder</a:t>
            </a:r>
            <a:endParaRPr lang="cy-GB" b="1" dirty="0"/>
          </a:p>
          <a:p>
            <a:pPr marL="0" lvl="0" indent="0" algn="l" rtl="0">
              <a:spcBef>
                <a:spcPts val="0"/>
              </a:spcBef>
              <a:spcAft>
                <a:spcPts val="0"/>
              </a:spcAft>
              <a:buClr>
                <a:schemeClr val="dk1"/>
              </a:buClr>
              <a:buFont typeface="Arial"/>
              <a:buNone/>
            </a:pPr>
            <a:endParaRPr lang="cy-GB"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i="1" dirty="0"/>
              <a:t>Gwaith tîm </a:t>
            </a:r>
            <a:r>
              <a:rPr lang="cy-GB" i="1" dirty="0">
                <a:hlinkClick r:id="rId3"/>
              </a:rPr>
              <a:t>–</a:t>
            </a:r>
            <a:r>
              <a:rPr lang="cy-GB" i="1" dirty="0"/>
              <a:t> </a:t>
            </a:r>
            <a:r>
              <a:rPr lang="cy-GB" i="1" u="sng" dirty="0">
                <a:solidFill>
                  <a:schemeClr val="hlink"/>
                </a:solidFill>
                <a:hlinkClick r:id="rId3"/>
              </a:rPr>
              <a:t>Cam 4: </a:t>
            </a:r>
            <a:r>
              <a:rPr lang="cy-GB" i="1" u="sng" noProof="0" dirty="0">
                <a:solidFill>
                  <a:schemeClr val="hlink"/>
                </a:solidFill>
                <a:hlinkClick r:id="rId4">
                  <a:extLst>
                    <a:ext uri="{A12FA001-AC4F-418D-AE19-62706E023703}">
                      <ahyp:hlinkClr xmlns:ahyp="http://schemas.microsoft.com/office/drawing/2018/hyperlinkcolor" val="tx"/>
                    </a:ext>
                  </a:extLst>
                </a:hlinkClick>
              </a:rPr>
              <a:t>Rwy’n gweithio’n dda gydag eraill trwy eu cefnogi os </a:t>
            </a:r>
            <a:r>
              <a:rPr lang="cy-GB" i="1" u="sng" dirty="0">
                <a:solidFill>
                  <a:schemeClr val="hlink"/>
                </a:solidFill>
                <a:hlinkClick r:id="rId4"/>
              </a:rPr>
              <a:t>galla'</a:t>
            </a:r>
            <a:r>
              <a:rPr lang="cy-GB" i="1" u="sng" noProof="0" dirty="0">
                <a:solidFill>
                  <a:schemeClr val="hlink"/>
                </a:solidFill>
                <a:hlinkClick r:id="rId4">
                  <a:extLst>
                    <a:ext uri="{A12FA001-AC4F-418D-AE19-62706E023703}">
                      <ahyp:hlinkClr xmlns:ahyp="http://schemas.microsoft.com/office/drawing/2018/hyperlinkcolor" val="tx"/>
                    </a:ext>
                  </a:extLst>
                </a:hlinkClick>
              </a:rPr>
              <a:t> i wneud hynny</a:t>
            </a:r>
            <a:endParaRPr lang="cy-GB" i="1" u="sng" dirty="0">
              <a:solidFill>
                <a:schemeClr val="hlink"/>
              </a:solidFill>
            </a:endParaRPr>
          </a:p>
          <a:p>
            <a:pPr marL="0" lvl="0" indent="0" algn="l" rtl="0">
              <a:spcBef>
                <a:spcPts val="0"/>
              </a:spcBef>
              <a:spcAft>
                <a:spcPts val="0"/>
              </a:spcAft>
              <a:buClr>
                <a:schemeClr val="dk1"/>
              </a:buClr>
              <a:buFont typeface="Arial"/>
              <a:buNone/>
            </a:pPr>
            <a:r>
              <a:rPr lang="cy-GB" noProof="0" dirty="0"/>
              <a:t>Gwaith tîm yw sgil gweithio ar y cyd ag eraill tuag at gyflawni nod cyffredin. Esboniwch y bydd angen i fyfyrwyr gefnogi ei gilydd trwy gydol yr her a thrafodwch sut olwg allai fod ar hyn a pham mae’n bwysig. Gallai myfyrwyr nodi sefyllfaoedd ar gyfer tasg yr wythnos hon lle maent yn meddwl y bydd angen iddynt gefnogi pobl eraill</a:t>
            </a:r>
            <a:r>
              <a:rPr lang="cy-GB" dirty="0"/>
              <a:t>.</a:t>
            </a:r>
          </a:p>
          <a:p>
            <a:pPr marL="0" lvl="0" indent="0" algn="l" rtl="0">
              <a:spcBef>
                <a:spcPts val="0"/>
              </a:spcBef>
              <a:spcAft>
                <a:spcPts val="0"/>
              </a:spcAft>
              <a:buSzPts val="1100"/>
              <a:buNone/>
            </a:pPr>
            <a:endParaRPr lang="cy-GB" dirty="0"/>
          </a:p>
          <a:p>
            <a:pPr marL="0" lvl="0" indent="0" algn="l" rtl="0">
              <a:spcBef>
                <a:spcPts val="0"/>
              </a:spcBef>
              <a:spcAft>
                <a:spcPts val="0"/>
              </a:spcAft>
              <a:buSzPts val="1100"/>
              <a:buNone/>
            </a:pPr>
            <a:r>
              <a:rPr lang="cy-GB" noProof="0" dirty="0"/>
              <a:t>I ymgorffori’r sgil hanfodol, gofynnwch y cwestiwn myfyriol canlynol wrth drafod y sleid hon</a:t>
            </a:r>
            <a:r>
              <a:rPr lang="cy-GB" dirty="0"/>
              <a:t>:</a:t>
            </a:r>
          </a:p>
          <a:p>
            <a:pPr marL="0" lvl="0" indent="0" algn="l" rtl="0">
              <a:spcBef>
                <a:spcPts val="0"/>
              </a:spcBef>
              <a:spcAft>
                <a:spcPts val="0"/>
              </a:spcAft>
              <a:buSzPts val="1100"/>
              <a:buNone/>
            </a:pPr>
            <a:endParaRPr lang="cy-GB" dirty="0"/>
          </a:p>
          <a:p>
            <a:pPr marL="171450" lvl="0" indent="-171450" algn="l" rtl="0">
              <a:spcBef>
                <a:spcPts val="0"/>
              </a:spcBef>
              <a:spcAft>
                <a:spcPts val="0"/>
              </a:spcAft>
              <a:buSzPts val="1100"/>
              <a:buFont typeface="Arial" panose="020B0604020202020204" pitchFamily="34" charset="0"/>
              <a:buChar char="•"/>
            </a:pPr>
            <a:r>
              <a:rPr lang="cy-GB" i="1" dirty="0"/>
              <a:t>Beth mae cefnogi pobl eraill yn ei olygu?</a:t>
            </a:r>
          </a:p>
          <a:p>
            <a:endParaRPr lang="cy-GB" dirty="0"/>
          </a:p>
        </p:txBody>
      </p:sp>
      <p:sp>
        <p:nvSpPr>
          <p:cNvPr id="4" name="Slide Number Placeholder 3">
            <a:extLst>
              <a:ext uri="{FF2B5EF4-FFF2-40B4-BE49-F238E27FC236}">
                <a16:creationId xmlns:a16="http://schemas.microsoft.com/office/drawing/2014/main" id="{A62CAD27-15EA-7D1C-8167-30B6710862ED}"/>
              </a:ext>
            </a:extLst>
          </p:cNvPr>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16865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b="1" dirty="0"/>
              <a:t>Nodiadau’r Athro</a:t>
            </a:r>
            <a:endParaRPr lang="cy-GB" dirty="0"/>
          </a:p>
          <a:p>
            <a:pPr marL="0" lvl="0" indent="0" algn="l" rtl="0">
              <a:spcBef>
                <a:spcPts val="0"/>
              </a:spcBef>
              <a:spcAft>
                <a:spcPts val="0"/>
              </a:spcAft>
              <a:buNone/>
            </a:pPr>
            <a:endParaRPr lang="cy-GB" dirty="0"/>
          </a:p>
          <a:p>
            <a:r>
              <a:rPr lang="cy-GB" dirty="0"/>
              <a:t>Bydd angen i blant gwblhau eu cynllun busnes a dechrau meddwl am eu cyllideb. Bydd hyn yn eu helpu i gynllunio’u broliant gwerthu a rhoi cynnig ar y gystadleuaeth ar ddiwedd Wythnos 3. </a:t>
            </a:r>
            <a:endParaRPr lang="cy-GB" dirty="0">
              <a:cs typeface="Calibri"/>
            </a:endParaRPr>
          </a:p>
          <a:p>
            <a:pPr marL="0" lvl="0" indent="0" algn="l" rtl="0">
              <a:spcBef>
                <a:spcPts val="0"/>
              </a:spcBef>
              <a:spcAft>
                <a:spcPts val="0"/>
              </a:spcAft>
              <a:buNone/>
            </a:pPr>
            <a:endParaRPr lang="cy-GB" dirty="0"/>
          </a:p>
          <a:p>
            <a:pPr marL="0" lvl="0" indent="0" algn="l" rtl="0">
              <a:spcBef>
                <a:spcPts val="0"/>
              </a:spcBef>
              <a:spcAft>
                <a:spcPts val="0"/>
              </a:spcAft>
              <a:buClr>
                <a:schemeClr val="dk1"/>
              </a:buClr>
              <a:buFont typeface="Arial"/>
              <a:buNone/>
            </a:pPr>
            <a:r>
              <a:rPr lang="cy-GB" b="1" dirty="0"/>
              <a:t>Sgiliau Hanfodol </a:t>
            </a:r>
            <a:r>
              <a:rPr lang="cy-GB" b="1" dirty="0" err="1"/>
              <a:t>Skills</a:t>
            </a:r>
            <a:r>
              <a:rPr lang="cy-GB" b="1" dirty="0"/>
              <a:t> </a:t>
            </a:r>
            <a:r>
              <a:rPr lang="cy-GB" b="1" dirty="0" err="1"/>
              <a:t>Builder</a:t>
            </a:r>
            <a:endParaRPr lang="cy-GB" b="1" dirty="0"/>
          </a:p>
          <a:p>
            <a:pPr marL="0" lvl="0" indent="0" algn="l" rtl="0">
              <a:spcBef>
                <a:spcPts val="0"/>
              </a:spcBef>
              <a:spcAft>
                <a:spcPts val="0"/>
              </a:spcAft>
              <a:buClr>
                <a:schemeClr val="dk1"/>
              </a:buClr>
              <a:buFont typeface="Arial"/>
              <a:buNone/>
            </a:pPr>
            <a:endParaRPr lang="cy-GB"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i="1" dirty="0"/>
              <a:t>Anelu’n Uchel </a:t>
            </a:r>
            <a:r>
              <a:rPr lang="cy-GB" i="1" dirty="0">
                <a:hlinkClick r:id="rId3"/>
              </a:rPr>
              <a:t>–</a:t>
            </a:r>
            <a:r>
              <a:rPr lang="cy-GB" i="1" dirty="0"/>
              <a:t> </a:t>
            </a:r>
            <a:r>
              <a:rPr lang="cy-GB" i="1" u="sng" dirty="0">
                <a:solidFill>
                  <a:schemeClr val="hlink"/>
                </a:solidFill>
                <a:hlinkClick r:id="rId3"/>
              </a:rPr>
              <a:t>Cam 4: </a:t>
            </a:r>
            <a:r>
              <a:rPr lang="cy-GB" i="1" u="sng" noProof="0" dirty="0">
                <a:solidFill>
                  <a:schemeClr val="hlink"/>
                </a:solidFill>
                <a:hlinkClick r:id="rId4"/>
              </a:rPr>
              <a:t>Rwy’n gweithio gydag agwedd gadarnhaol at heriau newydd</a:t>
            </a:r>
            <a:endParaRPr lang="cy-GB" i="1" u="sng" dirty="0">
              <a:solidFill>
                <a:schemeClr val="hlink"/>
              </a:solidFill>
            </a:endParaRPr>
          </a:p>
          <a:p>
            <a:pPr marL="0" lvl="0" indent="0" algn="l" rtl="0">
              <a:spcBef>
                <a:spcPts val="0"/>
              </a:spcBef>
              <a:spcAft>
                <a:spcPts val="0"/>
              </a:spcAft>
              <a:buNone/>
            </a:pPr>
            <a:r>
              <a:rPr lang="cy-GB" noProof="0" dirty="0"/>
              <a:t>Anelu’n Uchel yw’r gallu i osod nodau pendant, clir a llunio llwybr cadarn at gyflawni’r nodau hyn. Esboniwch wrth y myfyrwyr y byddan nhw, heb os, yn cael heriau yn ystod y prosiect, ond mae’n bwysig cael agwedd gadarnhaol at heriau newydd. Gallai myfyrwyr siarad am pam mae angen hyn, yn eu barn nhw</a:t>
            </a:r>
            <a:r>
              <a:rPr lang="cy-GB" dirty="0"/>
              <a:t>. </a:t>
            </a:r>
          </a:p>
          <a:p>
            <a:pPr marL="0" lvl="0" indent="0" algn="l" rtl="0">
              <a:spcBef>
                <a:spcPts val="0"/>
              </a:spcBef>
              <a:spcAft>
                <a:spcPts val="0"/>
              </a:spcAft>
              <a:buNone/>
            </a:pPr>
            <a:endParaRPr lang="cy-GB" dirty="0"/>
          </a:p>
          <a:p>
            <a:pPr marL="0" lvl="0" indent="0" algn="l" rtl="0">
              <a:spcBef>
                <a:spcPts val="0"/>
              </a:spcBef>
              <a:spcAft>
                <a:spcPts val="0"/>
              </a:spcAft>
              <a:buNone/>
            </a:pPr>
            <a:r>
              <a:rPr lang="cy-GB" noProof="0" dirty="0"/>
              <a:t>I ymgorffori’r sgil hanfodol, gofynnwch y cwestiwn myfyriol canlynol wrth drafod y sleid hon</a:t>
            </a:r>
            <a:r>
              <a:rPr lang="cy-GB" dirty="0"/>
              <a:t>:</a:t>
            </a:r>
          </a:p>
          <a:p>
            <a:pPr marL="0" lvl="0" indent="0" algn="l" rtl="0">
              <a:spcBef>
                <a:spcPts val="0"/>
              </a:spcBef>
              <a:spcAft>
                <a:spcPts val="0"/>
              </a:spcAft>
              <a:buSzPts val="1100"/>
              <a:buNone/>
            </a:pPr>
            <a:endParaRPr lang="cy-GB" dirty="0"/>
          </a:p>
          <a:p>
            <a:pPr marL="171450" lvl="0" indent="-171450" algn="l" rtl="0">
              <a:spcBef>
                <a:spcPts val="0"/>
              </a:spcBef>
              <a:spcAft>
                <a:spcPts val="0"/>
              </a:spcAft>
              <a:buSzPts val="1100"/>
              <a:buFont typeface="Arial" panose="020B0604020202020204" pitchFamily="34" charset="0"/>
              <a:buChar char="•"/>
            </a:pPr>
            <a:r>
              <a:rPr lang="cy-GB" i="1" dirty="0"/>
              <a:t>Sut gallwn ni osod her realistig? </a:t>
            </a:r>
          </a:p>
          <a:p>
            <a:pPr marL="171450" lvl="0" indent="-171450" algn="l" rtl="0">
              <a:spcBef>
                <a:spcPts val="0"/>
              </a:spcBef>
              <a:spcAft>
                <a:spcPts val="0"/>
              </a:spcAft>
              <a:buSzPts val="1100"/>
              <a:buFont typeface="Arial" panose="020B0604020202020204" pitchFamily="34" charset="0"/>
              <a:buChar char="•"/>
            </a:pPr>
            <a:endParaRPr lang="cy-GB" i="1" dirty="0"/>
          </a:p>
          <a:p>
            <a:pPr marL="0" lvl="0" indent="0" algn="l" rtl="0">
              <a:spcBef>
                <a:spcPts val="0"/>
              </a:spcBef>
              <a:spcAft>
                <a:spcPts val="0"/>
              </a:spcAft>
              <a:buClr>
                <a:schemeClr val="dk1"/>
              </a:buClr>
              <a:buFont typeface="Arial"/>
              <a:buNone/>
            </a:pPr>
            <a:r>
              <a:rPr lang="cy-GB" i="1" dirty="0"/>
              <a:t>Datrys problemau </a:t>
            </a:r>
            <a:r>
              <a:rPr lang="cy-GB" i="1" dirty="0">
                <a:hlinkClick r:id="rId5"/>
              </a:rPr>
              <a:t>–</a:t>
            </a:r>
            <a:r>
              <a:rPr lang="cy-GB" i="1" dirty="0"/>
              <a:t> </a:t>
            </a:r>
            <a:r>
              <a:rPr lang="cy-GB" i="1" u="sng" dirty="0">
                <a:solidFill>
                  <a:schemeClr val="hlink"/>
                </a:solidFill>
                <a:hlinkClick r:id="rId5"/>
              </a:rPr>
              <a:t>Cam 3: </a:t>
            </a:r>
            <a:r>
              <a:rPr lang="cy-GB" i="1" u="sng" noProof="0" dirty="0">
                <a:solidFill>
                  <a:schemeClr val="hlink"/>
                </a:solidFill>
                <a:hlinkClick r:id="rId5"/>
              </a:rPr>
              <a:t>Rwy’n cwblhau tasgau trwy ddarganfod gwybodaeth rwy’ ei hangen fy hun</a:t>
            </a:r>
            <a:r>
              <a:rPr lang="cy-GB" i="1" u="sng" dirty="0">
                <a:solidFill>
                  <a:schemeClr val="hlink"/>
                </a:solidFill>
                <a:hlinkClick r:id="rId5"/>
              </a:rPr>
              <a:t>.</a:t>
            </a:r>
            <a:endParaRPr lang="cy-GB" i="1" dirty="0"/>
          </a:p>
          <a:p>
            <a:pPr>
              <a:buClr>
                <a:schemeClr val="dk1"/>
              </a:buClr>
            </a:pPr>
            <a:r>
              <a:rPr lang="cy-GB" noProof="0" dirty="0"/>
              <a:t>Datrys problemau yw’r gallu i ddarganfod ateb i sefyllfa neu her. Siaradwch â myfyrwyr am </a:t>
            </a:r>
            <a:r>
              <a:rPr lang="cy-GB" dirty="0"/>
              <a:t>ragor o wybodaeth</a:t>
            </a:r>
            <a:r>
              <a:rPr lang="cy-GB" noProof="0" dirty="0"/>
              <a:t> y gall fod angen iddynt ei darganfod wrth feddwl am eu brandio. A oes angen rhagor o enghreifftiau arnyn nhw? A ydyn nhw am edrych ar beth mae cynnyrch neu wasanaethau tebyg wedi’i wneud? Gofynnwch iddynt feddwl ble y gallent ddod o hyd i’r wybodaeth honno</a:t>
            </a:r>
            <a:r>
              <a:rPr lang="cy-GB" dirty="0"/>
              <a:t>.</a:t>
            </a:r>
            <a:endParaRPr lang="cy-GB" sz="1200" dirty="0">
              <a:cs typeface="Calibri"/>
            </a:endParaRPr>
          </a:p>
          <a:p>
            <a:pPr marL="0" lvl="0" indent="0" algn="l" rtl="0">
              <a:spcBef>
                <a:spcPts val="0"/>
              </a:spcBef>
              <a:spcAft>
                <a:spcPts val="0"/>
              </a:spcAft>
              <a:buNone/>
            </a:pPr>
            <a:endParaRPr lang="cy-GB" dirty="0"/>
          </a:p>
          <a:p>
            <a:pPr marL="0" lvl="0" indent="0" algn="l" rtl="0">
              <a:spcBef>
                <a:spcPts val="0"/>
              </a:spcBef>
              <a:spcAft>
                <a:spcPts val="0"/>
              </a:spcAft>
              <a:buNone/>
            </a:pPr>
            <a:r>
              <a:rPr lang="cy-GB" noProof="0" dirty="0"/>
              <a:t>I ymgorffori’r sgil hanfodol, gofynnwch y cwestiwn myfyriol canlynol wrth drafod y sleid hon</a:t>
            </a:r>
            <a:r>
              <a:rPr lang="cy-GB" dirty="0"/>
              <a:t>:</a:t>
            </a:r>
          </a:p>
          <a:p>
            <a:pPr marL="0" lvl="0" indent="0" algn="l" rtl="0">
              <a:spcBef>
                <a:spcPts val="0"/>
              </a:spcBef>
              <a:spcAft>
                <a:spcPts val="0"/>
              </a:spcAft>
              <a:buSzPts val="1100"/>
              <a:buNone/>
            </a:pPr>
            <a:endParaRPr lang="cy-GB" dirty="0"/>
          </a:p>
          <a:p>
            <a:pPr marL="171450" lvl="0" indent="-171450" algn="l" rtl="0">
              <a:spcBef>
                <a:spcPts val="0"/>
              </a:spcBef>
              <a:spcAft>
                <a:spcPts val="0"/>
              </a:spcAft>
              <a:buSzPts val="1100"/>
              <a:buFont typeface="Arial" panose="020B0604020202020204" pitchFamily="34" charset="0"/>
              <a:buChar char="•"/>
            </a:pPr>
            <a:r>
              <a:rPr lang="sv-SE" i="1" dirty="0"/>
              <a:t>Pryd allai fod angen gwybodaeth ychwanegol arnon ni i ddatrys problem</a:t>
            </a:r>
            <a:r>
              <a:rPr lang="cy-GB" i="1" dirty="0"/>
              <a:t>?</a:t>
            </a:r>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71010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07BD5-2D58-B074-817C-57EF59D53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2F199-CF31-BE99-2456-D98F083CE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3380A-CC23-C9DD-B75A-4AFE65945362}"/>
              </a:ext>
            </a:extLst>
          </p:cNvPr>
          <p:cNvSpPr>
            <a:spLocks noGrp="1"/>
          </p:cNvSpPr>
          <p:nvPr>
            <p:ph type="body" idx="1"/>
          </p:nvPr>
        </p:nvSpPr>
        <p:spPr/>
        <p:txBody>
          <a:bodyPr/>
          <a:lstStyle/>
          <a:p>
            <a:pPr marL="0" lvl="0" indent="0" algn="l" rtl="0">
              <a:spcBef>
                <a:spcPts val="0"/>
              </a:spcBef>
              <a:spcAft>
                <a:spcPts val="0"/>
              </a:spcAft>
              <a:buNone/>
            </a:pPr>
            <a:r>
              <a:rPr lang="cy-GB" b="1" dirty="0"/>
              <a:t>Nodiadau’r Athro</a:t>
            </a:r>
            <a:endParaRPr lang="cy-GB" dirty="0"/>
          </a:p>
          <a:p>
            <a:pPr marL="0" lvl="0" indent="0" algn="l" rtl="0">
              <a:spcBef>
                <a:spcPts val="0"/>
              </a:spcBef>
              <a:spcAft>
                <a:spcPts val="0"/>
              </a:spcAft>
              <a:buNone/>
            </a:pPr>
            <a:endParaRPr lang="cy-GB" dirty="0"/>
          </a:p>
          <a:p>
            <a:pPr marL="0" marR="0" lvl="0" indent="0" algn="l" rtl="0">
              <a:lnSpc>
                <a:spcPct val="100000"/>
              </a:lnSpc>
              <a:spcBef>
                <a:spcPts val="0"/>
              </a:spcBef>
              <a:spcAft>
                <a:spcPts val="0"/>
              </a:spcAft>
              <a:buClr>
                <a:schemeClr val="dk1"/>
              </a:buClr>
              <a:buSzPts val="1200"/>
              <a:buFont typeface="Arial"/>
              <a:buNone/>
            </a:pPr>
            <a:r>
              <a:rPr lang="cy-GB" b="0" dirty="0"/>
              <a:t>Mae’r sleid hon yn atgoffa disgyblion i gynllunio’u cyllidebau yn ofalus, fel nad ydynt yn gorwario. </a:t>
            </a:r>
          </a:p>
          <a:p>
            <a:pPr>
              <a:buClr>
                <a:schemeClr val="dk1"/>
              </a:buClr>
              <a:buSzPts val="1200"/>
            </a:pPr>
            <a:r>
              <a:rPr lang="cy-GB" b="0" dirty="0"/>
              <a:t>O fewn arweiniad eu Llyfrau Gwaith, bydd angen iddynt gyfrifo faint o gyllideb fydd ganddynt, a bydd angen iddynt wneud ymchwil i faint byddant yn ei wario ar ddeunyddiau i greu eu </a:t>
            </a:r>
            <a:r>
              <a:rPr lang="cy-GB" dirty="0"/>
              <a:t>cynnyrch.</a:t>
            </a:r>
            <a:endParaRPr lang="cy-GB" b="0" dirty="0">
              <a:cs typeface="Calibri"/>
            </a:endParaRPr>
          </a:p>
          <a:p>
            <a:pPr marL="0" marR="0" lvl="0" indent="0" algn="l" rtl="0">
              <a:lnSpc>
                <a:spcPct val="100000"/>
              </a:lnSpc>
              <a:spcBef>
                <a:spcPts val="0"/>
              </a:spcBef>
              <a:spcAft>
                <a:spcPts val="0"/>
              </a:spcAft>
              <a:buClr>
                <a:schemeClr val="dk1"/>
              </a:buClr>
              <a:buSzPts val="1200"/>
              <a:buFont typeface="Arial"/>
              <a:buNone/>
            </a:pPr>
            <a:r>
              <a:rPr lang="cy-GB" b="0" dirty="0"/>
              <a:t>Yna, bydd angen iddynt gyfrifo faint o gynnyrch fydd angen iddynt ei werthu er mwyn adennill eu costau gwariant. </a:t>
            </a:r>
            <a:endParaRPr lang="cy-GB" dirty="0"/>
          </a:p>
          <a:p>
            <a:endParaRPr lang="cy-GB" dirty="0"/>
          </a:p>
          <a:p>
            <a:pPr marL="0" lvl="0" indent="0" algn="l" rtl="0">
              <a:spcBef>
                <a:spcPts val="0"/>
              </a:spcBef>
              <a:spcAft>
                <a:spcPts val="0"/>
              </a:spcAft>
              <a:buClr>
                <a:schemeClr val="dk1"/>
              </a:buClr>
              <a:buFont typeface="Arial"/>
              <a:buNone/>
            </a:pPr>
            <a:r>
              <a:rPr lang="cy-GB" b="1" dirty="0"/>
              <a:t>Sgiliau Hanfodol </a:t>
            </a:r>
            <a:r>
              <a:rPr lang="cy-GB" b="1" dirty="0" err="1"/>
              <a:t>Skills</a:t>
            </a:r>
            <a:r>
              <a:rPr lang="cy-GB" b="1" dirty="0"/>
              <a:t> </a:t>
            </a:r>
            <a:r>
              <a:rPr lang="cy-GB" b="1" dirty="0" err="1"/>
              <a:t>Builder</a:t>
            </a:r>
            <a:endParaRPr lang="cy-GB" b="1" dirty="0"/>
          </a:p>
          <a:p>
            <a:pPr marL="0" lvl="0" indent="0" algn="l" rtl="0">
              <a:spcBef>
                <a:spcPts val="0"/>
              </a:spcBef>
              <a:spcAft>
                <a:spcPts val="0"/>
              </a:spcAft>
              <a:buClr>
                <a:schemeClr val="dk1"/>
              </a:buClr>
              <a:buFont typeface="Arial"/>
              <a:buNone/>
            </a:pPr>
            <a:endParaRPr lang="cy-GB"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i="1" dirty="0"/>
              <a:t>Anelu’n Uchel </a:t>
            </a:r>
            <a:r>
              <a:rPr lang="cy-GB" i="1" dirty="0">
                <a:hlinkClick r:id="rId3"/>
              </a:rPr>
              <a:t>–</a:t>
            </a:r>
            <a:r>
              <a:rPr lang="cy-GB" i="1" dirty="0"/>
              <a:t> </a:t>
            </a:r>
            <a:r>
              <a:rPr lang="cy-GB" i="1" u="sng" dirty="0">
                <a:solidFill>
                  <a:schemeClr val="hlink"/>
                </a:solidFill>
                <a:hlinkClick r:id="rId3"/>
              </a:rPr>
              <a:t>Cam 4: Rwy’n gweithio</a:t>
            </a:r>
            <a:r>
              <a:rPr lang="cy-GB" i="1" u="sng" noProof="0" dirty="0">
                <a:solidFill>
                  <a:schemeClr val="hlink"/>
                </a:solidFill>
                <a:hlinkClick r:id="rId4"/>
              </a:rPr>
              <a:t> gydag agwedd gadarnhaol at heriau newydd</a:t>
            </a:r>
            <a:endParaRPr lang="cy-GB" i="1" u="sng" dirty="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noProof="0" dirty="0"/>
              <a:t>I ymgorffori’r sgil hanfodol, gofynnwch y cwestiwn myfyriol canlynol wrth drafod y sleid hon</a:t>
            </a:r>
            <a:r>
              <a:rPr lang="cy-GB" dirty="0"/>
              <a:t>:</a:t>
            </a:r>
          </a:p>
          <a:p>
            <a:pPr marL="0" lvl="0" indent="0" algn="l" rtl="0">
              <a:spcBef>
                <a:spcPts val="0"/>
              </a:spcBef>
              <a:spcAft>
                <a:spcPts val="0"/>
              </a:spcAft>
              <a:buSzPts val="1100"/>
              <a:buNone/>
            </a:pPr>
            <a:endParaRPr lang="cy-GB" dirty="0"/>
          </a:p>
          <a:p>
            <a:pPr marL="171450" lvl="0" indent="-171450" algn="l" rtl="0">
              <a:spcBef>
                <a:spcPts val="0"/>
              </a:spcBef>
              <a:spcAft>
                <a:spcPts val="0"/>
              </a:spcAft>
              <a:buSzPts val="1100"/>
              <a:buFont typeface="Arial" panose="020B0604020202020204" pitchFamily="34" charset="0"/>
              <a:buChar char="•"/>
            </a:pPr>
            <a:r>
              <a:rPr lang="cy-GB" i="1" dirty="0"/>
              <a:t>Beth allwn ni ei ddysgu o ymgymryd â heriau newydd?</a:t>
            </a:r>
          </a:p>
        </p:txBody>
      </p:sp>
      <p:sp>
        <p:nvSpPr>
          <p:cNvPr id="4" name="Slide Number Placeholder 3">
            <a:extLst>
              <a:ext uri="{FF2B5EF4-FFF2-40B4-BE49-F238E27FC236}">
                <a16:creationId xmlns:a16="http://schemas.microsoft.com/office/drawing/2014/main" id="{334226FF-860C-8DED-8C6F-1C2AA1609D70}"/>
              </a:ext>
            </a:extLst>
          </p:cNvPr>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23485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10A1-D47E-A091-33F1-BF11977EA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9CC3-4DB5-F51E-D2AF-694219FFE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1BFEF-0AA5-D48F-5399-FBEDA951B493}"/>
              </a:ext>
            </a:extLst>
          </p:cNvPr>
          <p:cNvSpPr>
            <a:spLocks noGrp="1"/>
          </p:cNvSpPr>
          <p:nvPr>
            <p:ph type="body" idx="1"/>
          </p:nvPr>
        </p:nvSpPr>
        <p:spPr/>
        <p:txBody>
          <a:bodyPr/>
          <a:lstStyle/>
          <a:p>
            <a:pPr marL="0" lvl="0" indent="0" algn="l" rtl="0">
              <a:spcBef>
                <a:spcPts val="0"/>
              </a:spcBef>
              <a:spcAft>
                <a:spcPts val="0"/>
              </a:spcAft>
              <a:buNone/>
            </a:pPr>
            <a:r>
              <a:rPr lang="cy-GB" b="1" dirty="0"/>
              <a:t>Nodiadau’r Athro</a:t>
            </a:r>
            <a:endParaRPr lang="cy-GB" dirty="0"/>
          </a:p>
          <a:p>
            <a:pPr marL="0" lvl="0" indent="0" algn="l" rtl="0">
              <a:spcBef>
                <a:spcPts val="0"/>
              </a:spcBef>
              <a:spcAft>
                <a:spcPts val="0"/>
              </a:spcAft>
              <a:buNone/>
            </a:pPr>
            <a:endParaRPr lang="cy-GB" dirty="0"/>
          </a:p>
          <a:p>
            <a:pPr marL="0" marR="0" lvl="0" indent="0" algn="l" rtl="0">
              <a:lnSpc>
                <a:spcPct val="100000"/>
              </a:lnSpc>
              <a:spcBef>
                <a:spcPts val="0"/>
              </a:spcBef>
              <a:spcAft>
                <a:spcPts val="0"/>
              </a:spcAft>
              <a:buClr>
                <a:schemeClr val="dk1"/>
              </a:buClr>
              <a:buSzPts val="1200"/>
              <a:buFont typeface="Arial"/>
              <a:buNone/>
            </a:pPr>
            <a:r>
              <a:rPr lang="cy-GB" b="0" dirty="0"/>
              <a:t>Bydd y sleid hon yn helpu disgyblion i baratoi eu broliant gwerthu. Sut byddant yn gwerthu eu busnes mewn dim ond 60 eiliad?</a:t>
            </a:r>
          </a:p>
          <a:p>
            <a:pPr marL="0" marR="0" lvl="0" indent="0" algn="l" rtl="0">
              <a:lnSpc>
                <a:spcPct val="100000"/>
              </a:lnSpc>
              <a:spcBef>
                <a:spcPts val="0"/>
              </a:spcBef>
              <a:spcAft>
                <a:spcPts val="0"/>
              </a:spcAft>
              <a:buClr>
                <a:schemeClr val="dk1"/>
              </a:buClr>
              <a:buSzPts val="1200"/>
              <a:buFont typeface="Arial"/>
              <a:buNone/>
            </a:pPr>
            <a:endParaRPr lang="cy-GB" b="0" dirty="0"/>
          </a:p>
          <a:p>
            <a:pPr marL="0" lvl="0" indent="0" algn="l" rtl="0">
              <a:spcBef>
                <a:spcPts val="0"/>
              </a:spcBef>
              <a:spcAft>
                <a:spcPts val="0"/>
              </a:spcAft>
              <a:buClr>
                <a:schemeClr val="dk1"/>
              </a:buClr>
              <a:buFont typeface="Arial"/>
              <a:buNone/>
            </a:pPr>
            <a:r>
              <a:rPr lang="cy-GB" b="1" dirty="0"/>
              <a:t>Sgiliau Hanfodol </a:t>
            </a:r>
            <a:r>
              <a:rPr lang="cy-GB" b="1" dirty="0" err="1"/>
              <a:t>Skills</a:t>
            </a:r>
            <a:r>
              <a:rPr lang="cy-GB" b="1" dirty="0"/>
              <a:t> </a:t>
            </a:r>
            <a:r>
              <a:rPr lang="cy-GB" b="1" dirty="0" err="1"/>
              <a:t>Builder</a:t>
            </a:r>
            <a:endParaRPr lang="cy-GB" b="1" dirty="0"/>
          </a:p>
          <a:p>
            <a:pPr marL="0" lvl="0" indent="0" algn="l" rtl="0">
              <a:spcBef>
                <a:spcPts val="0"/>
              </a:spcBef>
              <a:spcAft>
                <a:spcPts val="0"/>
              </a:spcAft>
              <a:buClr>
                <a:schemeClr val="dk1"/>
              </a:buClr>
              <a:buFont typeface="Arial"/>
              <a:buNone/>
            </a:pPr>
            <a:endParaRPr lang="cy-GB"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i="1" dirty="0"/>
              <a:t>Gwaith tîm </a:t>
            </a:r>
            <a:r>
              <a:rPr lang="cy-GB" i="1" dirty="0">
                <a:hlinkClick r:id="rId3"/>
              </a:rPr>
              <a:t>–</a:t>
            </a:r>
            <a:r>
              <a:rPr lang="cy-GB" i="1" dirty="0"/>
              <a:t> </a:t>
            </a:r>
            <a:r>
              <a:rPr lang="cy-GB" i="1" u="sng" dirty="0">
                <a:solidFill>
                  <a:schemeClr val="hlink"/>
                </a:solidFill>
                <a:hlinkClick r:id="rId3"/>
              </a:rPr>
              <a:t>Cam 4: </a:t>
            </a:r>
            <a:r>
              <a:rPr lang="cy-GB" i="1" u="sng" noProof="0" dirty="0">
                <a:solidFill>
                  <a:schemeClr val="hlink"/>
                </a:solidFill>
                <a:hlinkClick r:id="rId4">
                  <a:extLst>
                    <a:ext uri="{A12FA001-AC4F-418D-AE19-62706E023703}">
                      <ahyp:hlinkClr xmlns:ahyp="http://schemas.microsoft.com/office/drawing/2018/hyperlinkcolor" val="tx"/>
                    </a:ext>
                  </a:extLst>
                </a:hlinkClick>
              </a:rPr>
              <a:t>Rwy’n gweithio’n dda gydag eraill trwy eu cefnogi os </a:t>
            </a:r>
            <a:r>
              <a:rPr lang="cy-GB" i="1" u="sng" dirty="0">
                <a:solidFill>
                  <a:schemeClr val="hlink"/>
                </a:solidFill>
                <a:hlinkClick r:id="rId4"/>
              </a:rPr>
              <a:t>galla'</a:t>
            </a:r>
            <a:r>
              <a:rPr lang="cy-GB" i="1" u="sng" noProof="0" dirty="0">
                <a:solidFill>
                  <a:schemeClr val="hlink"/>
                </a:solidFill>
                <a:hlinkClick r:id="rId4">
                  <a:extLst>
                    <a:ext uri="{A12FA001-AC4F-418D-AE19-62706E023703}">
                      <ahyp:hlinkClr xmlns:ahyp="http://schemas.microsoft.com/office/drawing/2018/hyperlinkcolor" val="tx"/>
                    </a:ext>
                  </a:extLst>
                </a:hlinkClick>
              </a:rPr>
              <a:t> i wneud hynny</a:t>
            </a:r>
            <a:endParaRPr lang="cy-GB" b="1" dirty="0"/>
          </a:p>
          <a:p>
            <a:pPr marL="0" lvl="0" indent="0" algn="l" rtl="0">
              <a:spcBef>
                <a:spcPts val="0"/>
              </a:spcBef>
              <a:spcAft>
                <a:spcPts val="0"/>
              </a:spcAft>
              <a:buSzPts val="1100"/>
              <a:buNone/>
            </a:pPr>
            <a:r>
              <a:rPr lang="cy-GB" noProof="0" dirty="0"/>
              <a:t>I ymgorffori’r sgil hanfodol, gofynnwch y cwestiwn myfyriol canlynol wrth drafod y sleid hon</a:t>
            </a:r>
            <a:r>
              <a:rPr lang="cy-GB" dirty="0"/>
              <a:t>:</a:t>
            </a:r>
          </a:p>
          <a:p>
            <a:pPr marL="0" lvl="0" indent="0" algn="l" rtl="0">
              <a:spcBef>
                <a:spcPts val="0"/>
              </a:spcBef>
              <a:spcAft>
                <a:spcPts val="0"/>
              </a:spcAft>
              <a:buSzPts val="1100"/>
              <a:buNone/>
            </a:pPr>
            <a:endParaRPr lang="cy-GB" dirty="0"/>
          </a:p>
          <a:p>
            <a:pPr marL="171450" lvl="0" indent="-171450" algn="l" rtl="0">
              <a:spcBef>
                <a:spcPts val="0"/>
              </a:spcBef>
              <a:spcAft>
                <a:spcPts val="0"/>
              </a:spcAft>
              <a:buSzPts val="1100"/>
              <a:buFont typeface="Arial" panose="020B0604020202020204" pitchFamily="34" charset="0"/>
              <a:buChar char="•"/>
            </a:pPr>
            <a:r>
              <a:rPr lang="cy-GB" i="1" dirty="0"/>
              <a:t>Pam mae’n bwysig ceisio cefnogi pobl eraill?</a:t>
            </a:r>
            <a:endParaRPr lang="cy-GB" b="1" i="1" dirty="0"/>
          </a:p>
          <a:p>
            <a:pPr marL="0" marR="0" lvl="0" indent="0" algn="l" rtl="0">
              <a:lnSpc>
                <a:spcPct val="100000"/>
              </a:lnSpc>
              <a:spcBef>
                <a:spcPts val="0"/>
              </a:spcBef>
              <a:spcAft>
                <a:spcPts val="0"/>
              </a:spcAft>
              <a:buClr>
                <a:schemeClr val="dk1"/>
              </a:buClr>
              <a:buSzPts val="1200"/>
              <a:buFont typeface="Arial"/>
              <a:buNone/>
            </a:pPr>
            <a:endParaRPr lang="cy-GB" dirty="0"/>
          </a:p>
        </p:txBody>
      </p:sp>
      <p:sp>
        <p:nvSpPr>
          <p:cNvPr id="4" name="Slide Number Placeholder 3">
            <a:extLst>
              <a:ext uri="{FF2B5EF4-FFF2-40B4-BE49-F238E27FC236}">
                <a16:creationId xmlns:a16="http://schemas.microsoft.com/office/drawing/2014/main" id="{BF17F7C4-2216-A872-22F7-A50BDAD0B3D7}"/>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75537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cy-GB" b="1" dirty="0"/>
              <a:t>Nodiadau’r Athro</a:t>
            </a:r>
            <a:endParaRPr lang="cy-GB" dirty="0"/>
          </a:p>
          <a:p>
            <a:pPr marL="0" marR="0" lvl="0" indent="0" algn="l" rtl="0">
              <a:lnSpc>
                <a:spcPct val="100000"/>
              </a:lnSpc>
              <a:spcBef>
                <a:spcPts val="0"/>
              </a:spcBef>
              <a:spcAft>
                <a:spcPts val="0"/>
              </a:spcAft>
              <a:buClr>
                <a:schemeClr val="dk1"/>
              </a:buClr>
              <a:buSzPts val="1200"/>
              <a:buFont typeface="Arial"/>
              <a:buNone/>
            </a:pPr>
            <a:endParaRPr lang="cy-GB" dirty="0"/>
          </a:p>
          <a:p>
            <a:pPr marL="0" marR="0" lvl="0" indent="0" algn="l" rtl="0">
              <a:lnSpc>
                <a:spcPct val="100000"/>
              </a:lnSpc>
              <a:spcBef>
                <a:spcPts val="0"/>
              </a:spcBef>
              <a:spcAft>
                <a:spcPts val="0"/>
              </a:spcAft>
              <a:buClr>
                <a:schemeClr val="dk1"/>
              </a:buClr>
              <a:buSzPts val="1200"/>
              <a:buFont typeface="Arial"/>
              <a:buNone/>
            </a:pPr>
            <a:r>
              <a:rPr lang="cy-GB" dirty="0"/>
              <a:t>Dangoswch fideo’r broliant gwerthu hwn i’ch disgyblion am ysbrydoliaeth, a gofynnwch beth roeddent yn ei hoffi amdano.</a:t>
            </a:r>
          </a:p>
          <a:p>
            <a:pPr marL="0" marR="0" lvl="0" indent="0" algn="l" rtl="0">
              <a:lnSpc>
                <a:spcPct val="100000"/>
              </a:lnSpc>
              <a:spcBef>
                <a:spcPts val="0"/>
              </a:spcBef>
              <a:spcAft>
                <a:spcPts val="0"/>
              </a:spcAft>
              <a:buClr>
                <a:schemeClr val="dk1"/>
              </a:buClr>
              <a:buSzPts val="1200"/>
              <a:buFont typeface="Arial"/>
              <a:buNone/>
            </a:pPr>
            <a:endParaRPr lang="cy-GB" dirty="0"/>
          </a:p>
          <a:p>
            <a:pPr marL="0" lvl="0" indent="0" algn="l" rtl="0">
              <a:spcBef>
                <a:spcPts val="0"/>
              </a:spcBef>
              <a:spcAft>
                <a:spcPts val="0"/>
              </a:spcAft>
              <a:buClr>
                <a:schemeClr val="dk1"/>
              </a:buClr>
              <a:buFont typeface="Arial"/>
              <a:buNone/>
            </a:pPr>
            <a:r>
              <a:rPr lang="cy-GB" b="1" dirty="0"/>
              <a:t>Sgiliau Hanfodol </a:t>
            </a:r>
            <a:r>
              <a:rPr lang="cy-GB" b="1" dirty="0" err="1"/>
              <a:t>Skills</a:t>
            </a:r>
            <a:r>
              <a:rPr lang="cy-GB" b="1" dirty="0"/>
              <a:t> </a:t>
            </a:r>
            <a:r>
              <a:rPr lang="cy-GB" b="1" dirty="0" err="1"/>
              <a:t>Builder</a:t>
            </a:r>
            <a:endParaRPr lang="cy-GB" b="1" dirty="0"/>
          </a:p>
          <a:p>
            <a:pPr marL="0" lvl="0" indent="0" algn="l" rtl="0">
              <a:spcBef>
                <a:spcPts val="0"/>
              </a:spcBef>
              <a:spcAft>
                <a:spcPts val="0"/>
              </a:spcAft>
              <a:buClr>
                <a:schemeClr val="dk1"/>
              </a:buClr>
              <a:buFont typeface="Arial"/>
              <a:buNone/>
            </a:pPr>
            <a:endParaRPr lang="cy-GB" b="1" dirty="0"/>
          </a:p>
          <a:p>
            <a:pPr marL="0" lvl="0" indent="0" algn="l" rtl="0">
              <a:spcBef>
                <a:spcPts val="0"/>
              </a:spcBef>
              <a:spcAft>
                <a:spcPts val="0"/>
              </a:spcAft>
              <a:buClr>
                <a:schemeClr val="dk1"/>
              </a:buClr>
              <a:buFont typeface="Arial"/>
              <a:buNone/>
            </a:pPr>
            <a:r>
              <a:rPr lang="cy-GB" i="1" dirty="0"/>
              <a:t>Gwrando </a:t>
            </a:r>
            <a:r>
              <a:rPr lang="cy-GB" i="1" dirty="0">
                <a:hlinkClick r:id="rId3"/>
              </a:rPr>
              <a:t>–</a:t>
            </a:r>
            <a:r>
              <a:rPr lang="cy-GB" i="1" dirty="0"/>
              <a:t> </a:t>
            </a:r>
            <a:r>
              <a:rPr lang="cy-GB" i="1" u="sng" dirty="0">
                <a:solidFill>
                  <a:schemeClr val="hlink"/>
                </a:solidFill>
                <a:hlinkClick r:id="rId3"/>
              </a:rPr>
              <a:t>Cam 5: </a:t>
            </a:r>
            <a:r>
              <a:rPr lang="cy-GB" i="1" u="sng" noProof="0" dirty="0">
                <a:solidFill>
                  <a:schemeClr val="hlink"/>
                </a:solidFill>
                <a:hlinkClick r:id="rId3"/>
              </a:rPr>
              <a:t>Rwy’n gwrando ar bobl eraill ac yn cofnodi gwybodaeth bwysig wrth i fi wneud</a:t>
            </a:r>
            <a:endParaRPr lang="cy-GB" dirty="0"/>
          </a:p>
          <a:p>
            <a:pPr marL="0" marR="0" lvl="0" indent="0" algn="l" defTabSz="914400" rtl="0" eaLnBrk="1" fontAlgn="auto" latinLnBrk="0" hangingPunct="1">
              <a:lnSpc>
                <a:spcPct val="100000"/>
              </a:lnSpc>
              <a:spcBef>
                <a:spcPts val="0"/>
              </a:spcBef>
              <a:spcAft>
                <a:spcPts val="0"/>
              </a:spcAft>
              <a:buClrTx/>
              <a:buSzTx/>
              <a:buFontTx/>
              <a:buNone/>
              <a:tabLst/>
              <a:defRPr/>
            </a:pPr>
            <a:r>
              <a:rPr lang="cy-GB" noProof="0" dirty="0"/>
              <a:t>I ymgorffori’r sgil hanfodol, gofynnwch y cwestiwn myfyriol canlynol wrth drafod y sleid hon</a:t>
            </a:r>
            <a:r>
              <a:rPr lang="cy-GB" dirty="0"/>
              <a:t>:</a:t>
            </a:r>
          </a:p>
          <a:p>
            <a:pPr marL="0" lvl="0" indent="0" algn="l" rtl="0">
              <a:spcBef>
                <a:spcPts val="0"/>
              </a:spcBef>
              <a:spcAft>
                <a:spcPts val="0"/>
              </a:spcAft>
              <a:buNone/>
            </a:pPr>
            <a:endParaRPr lang="cy-GB" dirty="0"/>
          </a:p>
          <a:p>
            <a:pPr marL="171450" lvl="0" indent="-171450" algn="l" rtl="0">
              <a:spcBef>
                <a:spcPts val="0"/>
              </a:spcBef>
              <a:spcAft>
                <a:spcPts val="0"/>
              </a:spcAft>
              <a:buFont typeface="Arial" panose="020B0604020202020204" pitchFamily="34" charset="0"/>
              <a:buChar char="•"/>
            </a:pPr>
            <a:r>
              <a:rPr lang="cy-GB" i="1" dirty="0"/>
              <a:t>Beth yw’r wybodaeth bwysicaf yn eich barn chi?</a:t>
            </a:r>
            <a:endParaRPr lang="cy-GB" b="1" i="1" dirty="0"/>
          </a:p>
          <a:p>
            <a:pPr marL="0" marR="0" lvl="0" indent="0" algn="l" rtl="0">
              <a:lnSpc>
                <a:spcPct val="100000"/>
              </a:lnSpc>
              <a:spcBef>
                <a:spcPts val="0"/>
              </a:spcBef>
              <a:spcAft>
                <a:spcPts val="0"/>
              </a:spcAft>
              <a:buClr>
                <a:schemeClr val="dk1"/>
              </a:buClr>
              <a:buSzPts val="1200"/>
              <a:buFont typeface="Arial"/>
              <a:buNone/>
            </a:pPr>
            <a:endParaRPr lang="cy-GB" dirty="0"/>
          </a:p>
          <a:p>
            <a:pPr marL="0" lvl="0" indent="0" algn="l" rtl="0">
              <a:spcBef>
                <a:spcPts val="0"/>
              </a:spcBef>
              <a:spcAft>
                <a:spcPts val="0"/>
              </a:spcAft>
              <a:buClr>
                <a:schemeClr val="dk1"/>
              </a:buClr>
              <a:buFont typeface="Arial"/>
              <a:buNone/>
            </a:pPr>
            <a:r>
              <a:rPr lang="cy-GB" i="1" dirty="0"/>
              <a:t>Creadigrwydd </a:t>
            </a:r>
            <a:r>
              <a:rPr lang="cy-GB" i="1" dirty="0">
                <a:hlinkClick r:id="rId4"/>
              </a:rPr>
              <a:t>–</a:t>
            </a:r>
            <a:r>
              <a:rPr lang="cy-GB" i="1" dirty="0"/>
              <a:t> </a:t>
            </a:r>
            <a:r>
              <a:rPr lang="cy-GB" i="1" u="sng" dirty="0">
                <a:solidFill>
                  <a:schemeClr val="hlink"/>
                </a:solidFill>
                <a:hlinkClick r:id="rId4"/>
              </a:rPr>
              <a:t>Cam 3: </a:t>
            </a:r>
            <a:r>
              <a:rPr lang="cy-GB" i="1" u="sng" noProof="0" dirty="0">
                <a:solidFill>
                  <a:schemeClr val="hlink"/>
                </a:solidFill>
                <a:hlinkClick r:id="rId4"/>
              </a:rPr>
              <a:t>Rwy’n cynhyrchu syniadau pan rwy’ wedi cael briff clir</a:t>
            </a:r>
            <a:endParaRPr lang="cy-GB" i="1" dirty="0"/>
          </a:p>
          <a:p>
            <a:pPr>
              <a:buClr>
                <a:schemeClr val="dk1"/>
              </a:buClr>
              <a:defRPr/>
            </a:pPr>
            <a:r>
              <a:rPr lang="cy-GB" noProof="0" dirty="0"/>
              <a:t>Creadigrwydd yw defnyddio’r dychymyg a chynhyrchu syniadau newydd. I’n helpu i gynhyrchu syniadau, mae briff </a:t>
            </a:r>
            <a:r>
              <a:rPr lang="cy-GB" dirty="0"/>
              <a:t>yn </a:t>
            </a:r>
            <a:r>
              <a:rPr lang="cy-GB" noProof="0" dirty="0"/>
              <a:t>cael ei roi i </a:t>
            </a:r>
            <a:r>
              <a:rPr lang="cy-GB" dirty="0"/>
              <a:t>ni, weithiau. Mae</a:t>
            </a:r>
            <a:r>
              <a:rPr lang="cy-GB" noProof="0" dirty="0"/>
              <a:t> briff yn broblem neu’n her ac mae’n rhaid i ni feddwl am syniadau i ddatrys y rhain. Gall y briff fod yn fyr neu’n hir; gall fod ar ffurf ysgrifenedig neu gall fod yn llafar.</a:t>
            </a:r>
            <a:endParaRPr lang="cy-GB" dirty="0">
              <a:cs typeface="Calibri"/>
            </a:endParaRPr>
          </a:p>
          <a:p>
            <a:pPr marL="0" lvl="0" indent="0" algn="l" rtl="0">
              <a:spcBef>
                <a:spcPts val="0"/>
              </a:spcBef>
              <a:spcAft>
                <a:spcPts val="0"/>
              </a:spcAft>
              <a:buClr>
                <a:schemeClr val="dk1"/>
              </a:buClr>
              <a:buFont typeface="Arial"/>
              <a:buNone/>
            </a:pPr>
            <a:endParaRPr lang="cy-GB" dirty="0"/>
          </a:p>
          <a:p>
            <a:pPr marL="0" marR="0" lvl="0" indent="0" algn="l" defTabSz="914400" rtl="0" eaLnBrk="1" fontAlgn="auto" latinLnBrk="0" hangingPunct="1">
              <a:lnSpc>
                <a:spcPct val="100000"/>
              </a:lnSpc>
              <a:spcBef>
                <a:spcPts val="0"/>
              </a:spcBef>
              <a:spcAft>
                <a:spcPts val="0"/>
              </a:spcAft>
              <a:buClrTx/>
              <a:buSzTx/>
              <a:buFontTx/>
              <a:buNone/>
              <a:tabLst/>
              <a:defRPr/>
            </a:pPr>
            <a:r>
              <a:rPr lang="cy-GB" noProof="0" dirty="0"/>
              <a:t>I ymgorffori’r sgil hanfodol, gofynnwch y cwestiwn myfyriol canlynol wrth drafod y sleid hon</a:t>
            </a:r>
            <a:r>
              <a:rPr lang="cy-GB" dirty="0"/>
              <a:t>:</a:t>
            </a:r>
          </a:p>
          <a:p>
            <a:pPr marL="0" lvl="0" indent="0" algn="l" rtl="0">
              <a:spcBef>
                <a:spcPts val="0"/>
              </a:spcBef>
              <a:spcAft>
                <a:spcPts val="0"/>
              </a:spcAft>
              <a:buNone/>
            </a:pPr>
            <a:endParaRPr lang="cy-GB" dirty="0"/>
          </a:p>
          <a:p>
            <a:pPr marL="171450" lvl="0" indent="-171450" algn="l" rtl="0">
              <a:spcBef>
                <a:spcPts val="0"/>
              </a:spcBef>
              <a:spcAft>
                <a:spcPts val="0"/>
              </a:spcAft>
              <a:buFont typeface="Arial" panose="020B0604020202020204" pitchFamily="34" charset="0"/>
              <a:buChar char="•"/>
            </a:pPr>
            <a:r>
              <a:rPr lang="cy-GB" i="1" dirty="0"/>
              <a:t>Beth yw rhai pethau dylech chi eu cynnwys, a rhai pethau na ddylech chi eu cynnwys? </a:t>
            </a:r>
          </a:p>
          <a:p>
            <a:pPr marL="0" marR="0" lvl="0" indent="0" algn="l" rtl="0">
              <a:lnSpc>
                <a:spcPct val="100000"/>
              </a:lnSpc>
              <a:spcBef>
                <a:spcPts val="0"/>
              </a:spcBef>
              <a:spcAft>
                <a:spcPts val="0"/>
              </a:spcAft>
              <a:buClr>
                <a:schemeClr val="dk1"/>
              </a:buClr>
              <a:buSzPts val="1200"/>
              <a:buFont typeface="Arial"/>
              <a:buNone/>
            </a:pPr>
            <a:endParaRPr lang="cy-GB" dirty="0"/>
          </a:p>
        </p:txBody>
      </p:sp>
      <p:sp>
        <p:nvSpPr>
          <p:cNvPr id="4" name="Slide Number Placeholder 3"/>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396373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ED51C-726A-A432-5BD4-B5756263793B}"/>
              </a:ext>
            </a:extLst>
          </p:cNvPr>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672" y="5895165"/>
            <a:ext cx="953586" cy="649317"/>
          </a:xfrm>
          <a:prstGeom prst="rect">
            <a:avLst/>
          </a:prstGeom>
        </p:spPr>
      </p:pic>
      <p:sp>
        <p:nvSpPr>
          <p:cNvPr id="2" name="Text Placeholder 2">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3" name="Text Placeholder 2">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userDrawn="1"/>
        </p:nvSpPr>
        <p:spPr>
          <a:xfrm>
            <a:off x="3049199" y="0"/>
            <a:ext cx="3049200" cy="6858000"/>
          </a:xfrm>
          <a:prstGeom prst="rect">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Content Placeholder 42">
            <a:extLst>
              <a:ext uri="{FF2B5EF4-FFF2-40B4-BE49-F238E27FC236}">
                <a16:creationId xmlns:a16="http://schemas.microsoft.com/office/drawing/2014/main" id="{906F3287-C414-D9AF-17AD-772318DDA02A}"/>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1" name="Text Placeholder 47">
            <a:extLst>
              <a:ext uri="{FF2B5EF4-FFF2-40B4-BE49-F238E27FC236}">
                <a16:creationId xmlns:a16="http://schemas.microsoft.com/office/drawing/2014/main" id="{F8DB69BF-32AA-202D-C704-3F7A516A3536}"/>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2" name="Text Placeholder 49">
            <a:extLst>
              <a:ext uri="{FF2B5EF4-FFF2-40B4-BE49-F238E27FC236}">
                <a16:creationId xmlns:a16="http://schemas.microsoft.com/office/drawing/2014/main" id="{1C3C1BB0-177E-5638-14BD-E9C3B72E0246}"/>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3" name="Content Placeholder 42">
            <a:extLst>
              <a:ext uri="{FF2B5EF4-FFF2-40B4-BE49-F238E27FC236}">
                <a16:creationId xmlns:a16="http://schemas.microsoft.com/office/drawing/2014/main" id="{793BE3C0-A964-87D1-E10B-5CC7861E9DD3}"/>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4" name="Text Placeholder 47">
            <a:extLst>
              <a:ext uri="{FF2B5EF4-FFF2-40B4-BE49-F238E27FC236}">
                <a16:creationId xmlns:a16="http://schemas.microsoft.com/office/drawing/2014/main" id="{7790AEF7-7655-734B-1169-0FBE58FDE885}"/>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5" name="Text Placeholder 49">
            <a:extLst>
              <a:ext uri="{FF2B5EF4-FFF2-40B4-BE49-F238E27FC236}">
                <a16:creationId xmlns:a16="http://schemas.microsoft.com/office/drawing/2014/main" id="{51BB1AC9-26DC-A593-0588-3E71AB7AB2F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6" name="Content Placeholder 42">
            <a:extLst>
              <a:ext uri="{FF2B5EF4-FFF2-40B4-BE49-F238E27FC236}">
                <a16:creationId xmlns:a16="http://schemas.microsoft.com/office/drawing/2014/main" id="{4D939D70-031A-1475-BB7E-F727DB65A1CA}"/>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7" name="Text Placeholder 47">
            <a:extLst>
              <a:ext uri="{FF2B5EF4-FFF2-40B4-BE49-F238E27FC236}">
                <a16:creationId xmlns:a16="http://schemas.microsoft.com/office/drawing/2014/main" id="{94B9C487-01B2-9EAA-BD97-00EA8499DC1F}"/>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8" name="Text Placeholder 49">
            <a:extLst>
              <a:ext uri="{FF2B5EF4-FFF2-40B4-BE49-F238E27FC236}">
                <a16:creationId xmlns:a16="http://schemas.microsoft.com/office/drawing/2014/main" id="{B36CEF2A-52E5-E522-8D49-237858ADEB8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9" name="Content Placeholder 42">
            <a:extLst>
              <a:ext uri="{FF2B5EF4-FFF2-40B4-BE49-F238E27FC236}">
                <a16:creationId xmlns:a16="http://schemas.microsoft.com/office/drawing/2014/main" id="{0951C1D1-7EDC-B2BE-B15E-CC704619E22B}"/>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40" name="Text Placeholder 47">
            <a:extLst>
              <a:ext uri="{FF2B5EF4-FFF2-40B4-BE49-F238E27FC236}">
                <a16:creationId xmlns:a16="http://schemas.microsoft.com/office/drawing/2014/main" id="{CC3D7C35-B482-A7E0-2B26-14894DDE56E0}"/>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41" name="Text Placeholder 49">
            <a:extLst>
              <a:ext uri="{FF2B5EF4-FFF2-40B4-BE49-F238E27FC236}">
                <a16:creationId xmlns:a16="http://schemas.microsoft.com/office/drawing/2014/main" id="{9E77944E-46B0-1772-0BE1-8D28592F74A3}"/>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413299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952B0-B2EC-933E-3D55-733C8C4ED945}"/>
              </a:ext>
            </a:extLst>
          </p:cNvPr>
          <p:cNvSpPr/>
          <p:nvPr userDrawn="1"/>
        </p:nvSpPr>
        <p:spPr>
          <a:xfrm>
            <a:off x="0" y="-1"/>
            <a:ext cx="12192000" cy="56043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58E057CE-B397-DBBD-17DE-AF2C9DE689E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D9AA28D8-B2B3-DFF0-CEC2-C84ECDBCCE0D}"/>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02054076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701D29C2-4C48-B02F-25EC-BF77642D939D}"/>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EF9F0425-DDD4-4C1A-6836-1998C16351BE}"/>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018971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0ED89AF7-093E-46C2-8561-FB01B24341C9}"/>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A5984976-D47C-54A2-6343-8EEABB67C83E}"/>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025712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0684439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6">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6">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2943AC60-5F56-375B-3AF1-812DB44CA2DC}"/>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E755FDEA-F99A-138B-FEAB-95DBD522B33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DDAF3714-DB24-B0E5-4CB2-E6730207EA29}"/>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9214D88-1F0C-956C-758E-20E1BD03EE0D}"/>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C7FCD7D0-C8E7-A1FA-0EA7-B0F14A6D8D82}"/>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3FEB2687-30A6-1000-D8EC-22F602D87D7F}"/>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CE03A85-CB6C-D686-3EA1-24F20A58D2A8}"/>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827C236-B785-DEBF-9163-BDE09D58A558}"/>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DFD4D2B0-380F-4363-58EE-EDD313EC9AC2}"/>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6A3FF7DC-E2FB-D2AB-EA80-13F67A48D030}"/>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5AAEFD77-4099-435F-7A72-AC61EF4AFBF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BFF8AF91-CC92-EDAD-B3A8-D1E9D6E4F31E}"/>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7107942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864A-A786-E4BF-AA0D-67BEEC09D218}"/>
              </a:ext>
            </a:extLst>
          </p:cNvPr>
          <p:cNvSpPr/>
          <p:nvPr userDrawn="1"/>
        </p:nvSpPr>
        <p:spPr>
          <a:xfrm>
            <a:off x="0" y="-1"/>
            <a:ext cx="12192000" cy="5604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24F01BD1-5369-ED7F-7AF6-86A39CF205DB}"/>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EE576C45-170C-153F-600C-52306E0F068B}"/>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94181305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E058C7C-04AD-D7B5-330F-64E0AF2D9125}"/>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7036CBEE-0FD5-4D58-65B1-78657054A91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9935677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1">
            <a:extLst>
              <a:ext uri="{FF2B5EF4-FFF2-40B4-BE49-F238E27FC236}">
                <a16:creationId xmlns:a16="http://schemas.microsoft.com/office/drawing/2014/main" id="{804B6669-3816-BECC-04F7-D903DB788186}"/>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D4543BE-3767-65B9-BB8B-3B6CC2A36960}"/>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1515400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045197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3">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Content Placeholder 42">
            <a:extLst>
              <a:ext uri="{FF2B5EF4-FFF2-40B4-BE49-F238E27FC236}">
                <a16:creationId xmlns:a16="http://schemas.microsoft.com/office/drawing/2014/main" id="{ACDADC17-2D58-C821-2D5A-B5F5666DA6B7}"/>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080941A8-8732-21B0-3303-C2D2C7E39BE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3104FDFA-C649-C2CE-9FAB-B51379125A48}"/>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621C16F5-0850-983A-02A7-6C6EB98EE030}"/>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59519DB3-112B-9308-E123-630B3FC48D9A}"/>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92F5EC90-93B4-996E-6B18-50BB5958AAD9}"/>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F58C3C4C-F77D-FF7B-30BF-835CDE3B220E}"/>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8A6E9B6E-26CC-37B0-BA3B-9BA7F3548EA9}"/>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6A508437-CF6A-CDD2-59D1-DB9575C0B52F}"/>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07519CA-8365-2D28-9741-0E14835CF71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A1534498-3E35-7F0C-EAA0-2A676AB5F82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483072E6-3818-E586-37F1-6420782D6565}"/>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12492213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89204758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B3D83E8-9479-F8A7-8DB8-9A2EA4191D57}"/>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45D3579-8CAA-DF7D-8A85-B8B1C827B72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5960503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D21C3DCA-081C-F010-940F-8498C514CE03}"/>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DD07CF95-F372-2462-6F39-FB8A938B6D33}"/>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4610456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90659512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4">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5189633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81358356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A8B8DB3-9ACB-851B-34D7-BB52385612D8}"/>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CFA7B16-EE77-687F-3962-90EABF5B36C4}"/>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4453799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17372E6-8731-D862-F263-D2F3225E38F1}"/>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2D14FC92-EDFB-ED87-0F62-23599839B19C}"/>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215952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4573397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369560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3" name="Rectangle 2">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18" hidden="1">
            <a:extLst>
              <a:ext uri="{FF2B5EF4-FFF2-40B4-BE49-F238E27FC236}">
                <a16:creationId xmlns:a16="http://schemas.microsoft.com/office/drawing/2014/main" id="{6E2F5969-34F3-D5CE-C570-D62EE04882CD}"/>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dirty="0"/>
              <a:t>Subtitle</a:t>
            </a:r>
          </a:p>
        </p:txBody>
      </p:sp>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Rectangle 1">
            <a:extLst>
              <a:ext uri="{FF2B5EF4-FFF2-40B4-BE49-F238E27FC236}">
                <a16:creationId xmlns:a16="http://schemas.microsoft.com/office/drawing/2014/main" id="{1039C382-4603-EC78-5F02-9BA6A611F4C0}"/>
              </a:ext>
            </a:extLst>
          </p:cNvPr>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dirty="0"/>
              <a:t>Blurb</a:t>
            </a:r>
          </a:p>
        </p:txBody>
      </p:sp>
      <p:sp>
        <p:nvSpPr>
          <p:cNvPr id="3" name="Picture Placeholder 5">
            <a:extLst>
              <a:ext uri="{FF2B5EF4-FFF2-40B4-BE49-F238E27FC236}">
                <a16:creationId xmlns:a16="http://schemas.microsoft.com/office/drawing/2014/main" id="{854E0EEB-7986-2362-B8F7-A6F01B3E7F7F}"/>
              </a:ext>
            </a:extLst>
          </p:cNvPr>
          <p:cNvSpPr>
            <a:spLocks noGrp="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dirty="0"/>
              <a:t>QR Code</a:t>
            </a:r>
          </a:p>
        </p:txBody>
      </p:sp>
      <p:pic>
        <p:nvPicPr>
          <p:cNvPr id="5" name="Graphic 4" descr="Arrow: Rotate right with solid fill">
            <a:extLst>
              <a:ext uri="{FF2B5EF4-FFF2-40B4-BE49-F238E27FC236}">
                <a16:creationId xmlns:a16="http://schemas.microsoft.com/office/drawing/2014/main" id="{212A8467-172B-6197-4451-11B2967CDB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096202" y="3361335"/>
            <a:ext cx="914400" cy="914400"/>
          </a:xfrm>
          <a:prstGeom prst="rect">
            <a:avLst/>
          </a:prstGeom>
        </p:spPr>
      </p:pic>
      <p:sp>
        <p:nvSpPr>
          <p:cNvPr id="11" name="Text Placeholder 2">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dirty="0"/>
              <a:t>CALL TO ACTION</a:t>
            </a:r>
          </a:p>
        </p:txBody>
      </p:sp>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white logo&#10;&#10;Description automatically generated">
            <a:extLst>
              <a:ext uri="{FF2B5EF4-FFF2-40B4-BE49-F238E27FC236}">
                <a16:creationId xmlns:a16="http://schemas.microsoft.com/office/drawing/2014/main" id="{69D97F76-35D2-5381-237E-DE77A631735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pic>
        <p:nvPicPr>
          <p:cNvPr id="16" name="Picture 15"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pic>
        <p:nvPicPr>
          <p:cNvPr id="18" name="Picture 17"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pic>
        <p:nvPicPr>
          <p:cNvPr id="20" name="Picture 19"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sp>
        <p:nvSpPr>
          <p:cNvPr id="22" name="Content Placeholder 2">
            <a:extLst>
              <a:ext uri="{FF2B5EF4-FFF2-40B4-BE49-F238E27FC236}">
                <a16:creationId xmlns:a16="http://schemas.microsoft.com/office/drawing/2014/main" id="{08B0B243-52D5-1D7E-2448-17D43E594143}"/>
              </a:ext>
            </a:extLst>
          </p:cNvPr>
          <p:cNvSpPr txBox="1">
            <a:spLocks/>
          </p:cNvSpPr>
          <p:nvPr userDrawn="1"/>
        </p:nvSpPr>
        <p:spPr>
          <a:xfrm>
            <a:off x="1310352" y="229506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3" name="Content Placeholder 2">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4" name="Content Placeholder 2">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5" name="Content Placeholder 2">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6" name="Content Placeholder 2">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Picture 27"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sp>
        <p:nvSpPr>
          <p:cNvPr id="6" name="Picture Placeholder 5">
            <a:extLst>
              <a:ext uri="{FF2B5EF4-FFF2-40B4-BE49-F238E27FC236}">
                <a16:creationId xmlns:a16="http://schemas.microsoft.com/office/drawing/2014/main" id="{EDF0451C-19BD-3030-19AE-F91B7429D857}"/>
              </a:ext>
            </a:extLst>
          </p:cNvPr>
          <p:cNvSpPr>
            <a:spLocks noGrp="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dirty="0"/>
              <a:t>QR Code</a:t>
            </a:r>
          </a:p>
        </p:txBody>
      </p:sp>
      <p:pic>
        <p:nvPicPr>
          <p:cNvPr id="10" name="Graphic 9" descr="Megaphone with solid fill">
            <a:extLst>
              <a:ext uri="{FF2B5EF4-FFF2-40B4-BE49-F238E27FC236}">
                <a16:creationId xmlns:a16="http://schemas.microsoft.com/office/drawing/2014/main" id="{77EB7194-54CB-3CA5-D2F0-62B03E4AA39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05" y="2180762"/>
            <a:ext cx="475200" cy="475200"/>
          </a:xfrm>
          <a:prstGeom prst="rect">
            <a:avLst/>
          </a:prstGeom>
        </p:spPr>
      </p:pic>
      <p:sp>
        <p:nvSpPr>
          <p:cNvPr id="12" name="Text Placeholder 11">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dirty="0"/>
              <a:t>Insert email</a:t>
            </a:r>
          </a:p>
        </p:txBody>
      </p:sp>
      <p:pic>
        <p:nvPicPr>
          <p:cNvPr id="31" name="Graphic 30" descr="Arrow: Rotate right with solid fill">
            <a:extLst>
              <a:ext uri="{FF2B5EF4-FFF2-40B4-BE49-F238E27FC236}">
                <a16:creationId xmlns:a16="http://schemas.microsoft.com/office/drawing/2014/main" id="{308CEF9A-D749-1F16-0674-84ED2DAFC6F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445882" y="2380574"/>
            <a:ext cx="914400" cy="914400"/>
          </a:xfrm>
          <a:prstGeom prst="rect">
            <a:avLst/>
          </a:prstGeom>
        </p:spPr>
      </p:pic>
      <p:sp>
        <p:nvSpPr>
          <p:cNvPr id="3" name="TextBox 2">
            <a:extLst>
              <a:ext uri="{FF2B5EF4-FFF2-40B4-BE49-F238E27FC236}">
                <a16:creationId xmlns:a16="http://schemas.microsoft.com/office/drawing/2014/main" id="{1384642C-D16E-7A00-596B-E243BC3584D1}"/>
              </a:ext>
            </a:extLst>
          </p:cNvPr>
          <p:cNvSpPr txBox="1"/>
          <p:nvPr userDrawn="1"/>
        </p:nvSpPr>
        <p:spPr>
          <a:xfrm>
            <a:off x="838200" y="365125"/>
            <a:ext cx="5932472" cy="769441"/>
          </a:xfrm>
          <a:prstGeom prst="rect">
            <a:avLst/>
          </a:prstGeom>
          <a:noFill/>
        </p:spPr>
        <p:txBody>
          <a:bodyPr wrap="square" rtlCol="0">
            <a:spAutoFit/>
          </a:bodyPr>
          <a:lstStyle/>
          <a:p>
            <a:r>
              <a:rPr lang="en-GB" sz="4400" b="1" dirty="0" err="1"/>
              <a:t>Cysylltwch</a:t>
            </a:r>
            <a:r>
              <a:rPr lang="en-GB" sz="4400" b="1" dirty="0"/>
              <a:t> â Ni</a:t>
            </a:r>
          </a:p>
        </p:txBody>
      </p:sp>
      <p:sp>
        <p:nvSpPr>
          <p:cNvPr id="4" name="Text Placeholder 11">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 Listening">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DC58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F11BED-95A0-880F-021B-5D6579EE5617}"/>
              </a:ext>
            </a:extLst>
          </p:cNvPr>
          <p:cNvSpPr txBox="1">
            <a:spLocks/>
          </p:cNvSpPr>
          <p:nvPr userDrawn="1"/>
        </p:nvSpPr>
        <p:spPr>
          <a:xfrm>
            <a:off x="3296092" y="365125"/>
            <a:ext cx="8057708" cy="900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p>
        </p:txBody>
      </p:sp>
      <p:pic>
        <p:nvPicPr>
          <p:cNvPr id="7" name="Content Placeholder 4" descr="A pink circle with white circle with white circle with white circle with white circle with white circle with white circle with white circle with white circle with white circle with white circle with white circle with white circle&#10;&#10;Description automatically generated">
            <a:extLst>
              <a:ext uri="{FF2B5EF4-FFF2-40B4-BE49-F238E27FC236}">
                <a16:creationId xmlns:a16="http://schemas.microsoft.com/office/drawing/2014/main" id="{C7DFB0E4-7034-2651-85DB-0B8A75700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3049201" cy="3049201"/>
          </a:xfrm>
          <a:prstGeom prst="rect">
            <a:avLst/>
          </a:prstGeom>
        </p:spPr>
      </p:pic>
      <p:sp>
        <p:nvSpPr>
          <p:cNvPr id="9" name="Title 1">
            <a:extLst>
              <a:ext uri="{FF2B5EF4-FFF2-40B4-BE49-F238E27FC236}">
                <a16:creationId xmlns:a16="http://schemas.microsoft.com/office/drawing/2014/main" id="{6DF24525-9AAB-7607-8E8D-0735FFE7A0F5}"/>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11" name="Text Placeholder 12">
            <a:extLst>
              <a:ext uri="{FF2B5EF4-FFF2-40B4-BE49-F238E27FC236}">
                <a16:creationId xmlns:a16="http://schemas.microsoft.com/office/drawing/2014/main" id="{3487793E-FE33-E6D3-EC1D-927E3D3F8CE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03575042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EC6B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1BC64B67-EC1E-4146-FEB6-82129850586E}"/>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4AD854B7-7C95-ADBD-7E66-1AD769C2F0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7838726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2956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F62A2086-D140-09AF-83B1-2D5FB512BFF3}"/>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AF44B4F-F581-42F7-2A58-0781690F0F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271132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9C7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C843F404-7A17-702D-CB37-68E62A345081}"/>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9A1BE0DF-EF24-DA74-9E98-8EC789F98A3F}"/>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90609431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ED08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95B6728-A606-9042-9099-5918261AC5F9}"/>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04B603A-462B-7BD4-4D1A-41722403755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6351924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67B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AD09A3D-05FD-87E4-2724-4F3CC6006724}"/>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F02C636-3A40-B659-F6FC-532CE8FF4355}"/>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4958359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dirty="0"/>
              <a:t>Insert image</a:t>
            </a:r>
          </a:p>
        </p:txBody>
      </p:sp>
      <p:sp>
        <p:nvSpPr>
          <p:cNvPr id="2" name="Title 1">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2D5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C21CA0BC-6A23-9BA4-CD91-47A9DAF01102}"/>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7C32DCEE-AF28-54BE-1FC5-FD57E4ED1CF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55097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54BFE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A87BA99A-FFD4-FEDF-9C3D-0C0984128C06}"/>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1AA57D1C-8997-7EA6-1A78-98317A24899B}"/>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54028877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42">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dirty="0"/>
              <a:t>Icon...</a:t>
            </a:r>
          </a:p>
        </p:txBody>
      </p:sp>
      <p:sp>
        <p:nvSpPr>
          <p:cNvPr id="48" name="Text Placeholder 47">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50" name="Text Placeholder 49">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dirty="0"/>
              <a:t>Body</a:t>
            </a:r>
          </a:p>
        </p:txBody>
      </p:sp>
      <p:sp>
        <p:nvSpPr>
          <p:cNvPr id="10" name="Content Placeholder 4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dirty="0"/>
              <a:t>Icon...</a:t>
            </a:r>
          </a:p>
        </p:txBody>
      </p:sp>
      <p:sp>
        <p:nvSpPr>
          <p:cNvPr id="11" name="Text Placeholder 47">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2" name="Text Placeholder 49">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dirty="0"/>
              <a:t>Body</a:t>
            </a:r>
          </a:p>
        </p:txBody>
      </p:sp>
      <p:sp>
        <p:nvSpPr>
          <p:cNvPr id="16" name="Content Placeholder 42">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dirty="0"/>
              <a:t>Icon...</a:t>
            </a:r>
          </a:p>
        </p:txBody>
      </p:sp>
      <p:sp>
        <p:nvSpPr>
          <p:cNvPr id="17" name="Text Placeholder 47">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8" name="Text Placeholder 49">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dirty="0"/>
              <a:t>Body</a:t>
            </a:r>
          </a:p>
        </p:txBody>
      </p:sp>
      <p:sp>
        <p:nvSpPr>
          <p:cNvPr id="19" name="Content Placeholder 42">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dirty="0"/>
              <a:t>Icon...</a:t>
            </a:r>
          </a:p>
        </p:txBody>
      </p:sp>
      <p:sp>
        <p:nvSpPr>
          <p:cNvPr id="20" name="Text Placeholder 47">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21" name="Text Placeholder 49">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dirty="0"/>
              <a:t>Body</a:t>
            </a:r>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Section Brea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A2AAA-1FAF-2D13-986C-344F509D5038}"/>
              </a:ext>
            </a:extLst>
          </p:cNvPr>
          <p:cNvSpPr/>
          <p:nvPr userDrawn="1"/>
        </p:nvSpPr>
        <p:spPr>
          <a:xfrm>
            <a:off x="0" y="-1"/>
            <a:ext cx="12192000" cy="56043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3" name="Text Placeholder 2">
            <a:extLst>
              <a:ext uri="{FF2B5EF4-FFF2-40B4-BE49-F238E27FC236}">
                <a16:creationId xmlns:a16="http://schemas.microsoft.com/office/drawing/2014/main" id="{DD324F75-4BF7-D9C5-58FA-6B2D0072441E}"/>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B28995DB-20F7-17D5-4036-05C3715C1AA4}"/>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70276422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1A69A-5967-25DD-B05E-93FC811406E3}"/>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2">
            <a:extLst>
              <a:ext uri="{FF2B5EF4-FFF2-40B4-BE49-F238E27FC236}">
                <a16:creationId xmlns:a16="http://schemas.microsoft.com/office/drawing/2014/main" id="{B9C7854F-8865-720A-D93D-BBEA4963A0DD}"/>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600077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E72A2F03-8B21-F830-8E15-EA8B7627F884}"/>
              </a:ext>
            </a:extLst>
          </p:cNvPr>
          <p:cNvSpPr>
            <a:spLocks noGrp="1"/>
          </p:cNvSpPr>
          <p:nvPr>
            <p:ph type="title" hasCustomPrompt="1"/>
          </p:nvPr>
        </p:nvSpPr>
        <p:spPr>
          <a:xfrm>
            <a:off x="838200" y="365126"/>
            <a:ext cx="4771293" cy="784664"/>
          </a:xfrm>
          <a:prstGeom prst="rect">
            <a:avLst/>
          </a:prstGeom>
        </p:spPr>
        <p:txBody>
          <a:bodyPr/>
          <a:lstStyle>
            <a:lvl1pPr>
              <a:defRPr sz="4000" b="1" i="0"/>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3B263570-3189-3AFE-EAB6-80A83172CD3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457558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17757546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67" r:id="rId6"/>
    <p:sldLayoutId id="2147483668" r:id="rId7"/>
    <p:sldLayoutId id="2147483693" r:id="rId8"/>
    <p:sldLayoutId id="2147483706" r:id="rId9"/>
    <p:sldLayoutId id="2147483714" r:id="rId10"/>
    <p:sldLayoutId id="2147483664" r:id="rId11"/>
    <p:sldLayoutId id="2147483673" r:id="rId12"/>
    <p:sldLayoutId id="2147483694" r:id="rId13"/>
    <p:sldLayoutId id="2147483707" r:id="rId14"/>
    <p:sldLayoutId id="2147483715" r:id="rId15"/>
    <p:sldLayoutId id="2147483666" r:id="rId16"/>
    <p:sldLayoutId id="2147483678" r:id="rId17"/>
    <p:sldLayoutId id="2147483695" r:id="rId18"/>
    <p:sldLayoutId id="2147483708" r:id="rId19"/>
    <p:sldLayoutId id="2147483712" r:id="rId20"/>
    <p:sldLayoutId id="2147483665" r:id="rId21"/>
    <p:sldLayoutId id="2147483683" r:id="rId22"/>
    <p:sldLayoutId id="2147483696" r:id="rId23"/>
    <p:sldLayoutId id="2147483709" r:id="rId24"/>
    <p:sldLayoutId id="2147483711" r:id="rId25"/>
    <p:sldLayoutId id="2147483701" r:id="rId26"/>
    <p:sldLayoutId id="2147483702" r:id="rId27"/>
    <p:sldLayoutId id="2147483703" r:id="rId28"/>
    <p:sldLayoutId id="2147483710" r:id="rId29"/>
    <p:sldLayoutId id="2147483716" r:id="rId30"/>
    <p:sldLayoutId id="2147483698" r:id="rId31"/>
    <p:sldLayoutId id="2147483700" r:id="rId32"/>
    <p:sldLayoutId id="2147483650"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697" r:id="rId42"/>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1D8948EA-5FC4-481B-12AE-FD572D780389}"/>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t="15542" b="15542"/>
          <a:stretch/>
        </p:blipFill>
        <p:spPr>
          <a:xfrm>
            <a:off x="0" y="-1"/>
            <a:ext cx="12192000" cy="5607587"/>
          </a:xfrm>
          <a:prstGeom prst="rect">
            <a:avLst/>
          </a:prstGeom>
          <a:ln w="12700">
            <a:miter lim="400000"/>
          </a:ln>
        </p:spPr>
      </p:pic>
      <p:sp>
        <p:nvSpPr>
          <p:cNvPr id="2" name="Text Placeholder 1">
            <a:extLst>
              <a:ext uri="{FF2B5EF4-FFF2-40B4-BE49-F238E27FC236}">
                <a16:creationId xmlns:a16="http://schemas.microsoft.com/office/drawing/2014/main" id="{A04F6DDA-5B4A-6430-6733-25A54106C933}"/>
              </a:ext>
            </a:extLst>
          </p:cNvPr>
          <p:cNvSpPr>
            <a:spLocks noGrp="1" noRot="1" noMove="1" noResize="1" noEditPoints="1" noAdjustHandles="1" noChangeArrowheads="1" noChangeShapeType="1"/>
          </p:cNvSpPr>
          <p:nvPr>
            <p:ph type="body" sz="quarter" idx="10"/>
          </p:nvPr>
        </p:nvSpPr>
        <p:spPr>
          <a:xfrm>
            <a:off x="1730147" y="2350539"/>
            <a:ext cx="8731704" cy="1255787"/>
          </a:xfrm>
        </p:spPr>
        <p:txBody>
          <a:bodyPr/>
          <a:lstStyle/>
          <a:p>
            <a:r>
              <a:rPr lang="en-GB" dirty="0"/>
              <a:t>WYTHNOS 2</a:t>
            </a:r>
          </a:p>
        </p:txBody>
      </p:sp>
      <p:sp>
        <p:nvSpPr>
          <p:cNvPr id="3" name="Text Placeholder 2">
            <a:extLst>
              <a:ext uri="{FF2B5EF4-FFF2-40B4-BE49-F238E27FC236}">
                <a16:creationId xmlns:a16="http://schemas.microsoft.com/office/drawing/2014/main" id="{849088BC-7EAF-6207-164A-85B44542A4C6}"/>
              </a:ext>
            </a:extLst>
          </p:cNvPr>
          <p:cNvSpPr>
            <a:spLocks noGrp="1" noRot="1" noMove="1" noResize="1" noEditPoints="1" noAdjustHandles="1" noChangeArrowheads="1" noChangeShapeType="1"/>
          </p:cNvSpPr>
          <p:nvPr>
            <p:ph type="body" sz="quarter" idx="11"/>
          </p:nvPr>
        </p:nvSpPr>
        <p:spPr/>
        <p:txBody>
          <a:bodyPr/>
          <a:lstStyle/>
          <a:p>
            <a:r>
              <a:rPr lang="en-GB" dirty="0"/>
              <a:t>Her </a:t>
            </a:r>
            <a:r>
              <a:rPr lang="en-GB" dirty="0" err="1"/>
              <a:t>Bumpunt</a:t>
            </a:r>
            <a:endParaRPr lang="en-GB" dirty="0"/>
          </a:p>
        </p:txBody>
      </p:sp>
      <p:pic>
        <p:nvPicPr>
          <p:cNvPr id="5" name="Picture 4">
            <a:extLst>
              <a:ext uri="{FF2B5EF4-FFF2-40B4-BE49-F238E27FC236}">
                <a16:creationId xmlns:a16="http://schemas.microsoft.com/office/drawing/2014/main" id="{184FBCCF-362F-0F7A-0D01-F4084B1393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2058" y="6009183"/>
            <a:ext cx="5567883" cy="576476"/>
          </a:xfrm>
          <a:prstGeom prst="rect">
            <a:avLst/>
          </a:prstGeom>
        </p:spPr>
      </p:pic>
    </p:spTree>
    <p:extLst>
      <p:ext uri="{BB962C8B-B14F-4D97-AF65-F5344CB8AC3E}">
        <p14:creationId xmlns:p14="http://schemas.microsoft.com/office/powerpoint/2010/main" val="2289620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4A629-3438-4AC8-7A57-629A6118DDF9}"/>
              </a:ext>
            </a:extLst>
          </p:cNvPr>
          <p:cNvSpPr>
            <a:spLocks noGrp="1"/>
          </p:cNvSpPr>
          <p:nvPr>
            <p:ph type="title"/>
          </p:nvPr>
        </p:nvSpPr>
        <p:spPr/>
        <p:txBody>
          <a:bodyPr/>
          <a:lstStyle/>
          <a:p>
            <a:r>
              <a:rPr lang="cy-GB" dirty="0"/>
              <a:t>Crynhoi Wythnos 2</a:t>
            </a:r>
          </a:p>
        </p:txBody>
      </p:sp>
      <p:sp>
        <p:nvSpPr>
          <p:cNvPr id="5" name="Text Placeholder 4">
            <a:extLst>
              <a:ext uri="{FF2B5EF4-FFF2-40B4-BE49-F238E27FC236}">
                <a16:creationId xmlns:a16="http://schemas.microsoft.com/office/drawing/2014/main" id="{1646B6D0-85F1-7DB2-E76B-EBD43A458398}"/>
              </a:ext>
            </a:extLst>
          </p:cNvPr>
          <p:cNvSpPr>
            <a:spLocks noGrp="1"/>
          </p:cNvSpPr>
          <p:nvPr>
            <p:ph type="body" sz="quarter" idx="12"/>
          </p:nvPr>
        </p:nvSpPr>
        <p:spPr/>
        <p:txBody>
          <a:bodyPr/>
          <a:lstStyle/>
          <a:p>
            <a:pPr marL="342900" indent="-342900">
              <a:buFont typeface="Wingdings" panose="05000000000000000000" pitchFamily="2" charset="2"/>
              <a:buChar char="ü"/>
            </a:pPr>
            <a:r>
              <a:rPr lang="cy-GB" dirty="0"/>
              <a:t>Rydych chi wedi paratoi eich cynllun busnes.</a:t>
            </a:r>
          </a:p>
          <a:p>
            <a:pPr marL="342900" indent="-342900">
              <a:buFont typeface="Wingdings" panose="05000000000000000000" pitchFamily="2" charset="2"/>
              <a:buChar char="ü"/>
            </a:pPr>
            <a:r>
              <a:rPr lang="cy-GB" dirty="0"/>
              <a:t>Rydych chi wedi gwneud rhestr o’r adnoddau bydd eu hangen arnoch chi ar gyfer eich cynnyrch neu wasanaeth.</a:t>
            </a:r>
          </a:p>
          <a:p>
            <a:pPr marL="342900" indent="-342900">
              <a:buFont typeface="Wingdings" panose="05000000000000000000" pitchFamily="2" charset="2"/>
              <a:buChar char="ü"/>
            </a:pPr>
            <a:r>
              <a:rPr lang="cy-GB" dirty="0"/>
              <a:t>Rydych chi wedi cynllunio eich cyllideb a’ch rhestr siopa.</a:t>
            </a:r>
          </a:p>
          <a:p>
            <a:pPr marL="342900" indent="-342900">
              <a:buFont typeface="Wingdings" panose="05000000000000000000" pitchFamily="2" charset="2"/>
              <a:buChar char="ü"/>
            </a:pPr>
            <a:r>
              <a:rPr lang="cy-GB" dirty="0"/>
              <a:t>Rydych chi wedi dechrau paratoi eich broliant gwerthu ar gyfer y gystadleuaeth yn Wythnos 3.</a:t>
            </a:r>
          </a:p>
          <a:p>
            <a:pPr marL="342900" indent="-342900">
              <a:buFont typeface="Wingdings" panose="05000000000000000000" pitchFamily="2" charset="2"/>
              <a:buChar char="ü"/>
            </a:pPr>
            <a:r>
              <a:rPr lang="cy-GB" dirty="0"/>
              <a:t>Rydych chi wedi datblygu eich sgiliau hanfodol.</a:t>
            </a:r>
          </a:p>
        </p:txBody>
      </p:sp>
      <p:pic>
        <p:nvPicPr>
          <p:cNvPr id="9" name="Picture 8">
            <a:extLst>
              <a:ext uri="{FF2B5EF4-FFF2-40B4-BE49-F238E27FC236}">
                <a16:creationId xmlns:a16="http://schemas.microsoft.com/office/drawing/2014/main" id="{0DB1CF80-5231-3B4E-93C4-04696AC388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7065" y="5505778"/>
            <a:ext cx="7807307" cy="808338"/>
          </a:xfrm>
          <a:prstGeom prst="rect">
            <a:avLst/>
          </a:prstGeom>
        </p:spPr>
      </p:pic>
      <p:pic>
        <p:nvPicPr>
          <p:cNvPr id="11" name="Picture 10" descr="Youths celebrating sports victory">
            <a:extLst>
              <a:ext uri="{FF2B5EF4-FFF2-40B4-BE49-F238E27FC236}">
                <a16:creationId xmlns:a16="http://schemas.microsoft.com/office/drawing/2014/main" id="{0AECDC3E-9A43-1EB9-0488-B4733A538BFC}"/>
              </a:ext>
            </a:extLst>
          </p:cNvPr>
          <p:cNvPicPr>
            <a:picLocks noChangeAspect="1"/>
          </p:cNvPicPr>
          <p:nvPr/>
        </p:nvPicPr>
        <p:blipFill rotWithShape="1">
          <a:blip r:embed="rId4">
            <a:alphaModFix amt="50000"/>
            <a:duotone>
              <a:prstClr val="black"/>
              <a:schemeClr val="tx2">
                <a:tint val="45000"/>
                <a:satMod val="400000"/>
              </a:schemeClr>
            </a:duotone>
            <a:extLst>
              <a:ext uri="{28A0092B-C50C-407E-A947-70E740481C1C}">
                <a14:useLocalDpi xmlns:a14="http://schemas.microsoft.com/office/drawing/2010/main" val="0"/>
              </a:ext>
            </a:extLst>
          </a:blip>
          <a:srcRect l="27366" r="43023"/>
          <a:stretch/>
        </p:blipFill>
        <p:spPr>
          <a:xfrm>
            <a:off x="0" y="0"/>
            <a:ext cx="3045619" cy="6858000"/>
          </a:xfrm>
          <a:prstGeom prst="rect">
            <a:avLst/>
          </a:prstGeom>
        </p:spPr>
      </p:pic>
      <p:pic>
        <p:nvPicPr>
          <p:cNvPr id="7" name="Graphic 6" descr="Ribbon with solid fill">
            <a:extLst>
              <a:ext uri="{FF2B5EF4-FFF2-40B4-BE49-F238E27FC236}">
                <a16:creationId xmlns:a16="http://schemas.microsoft.com/office/drawing/2014/main" id="{B9D71D02-4F75-C93D-99F9-834AE4DE3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77" y="365125"/>
            <a:ext cx="2885792" cy="2885792"/>
          </a:xfrm>
          <a:prstGeom prst="rect">
            <a:avLst/>
          </a:prstGeom>
        </p:spPr>
      </p:pic>
    </p:spTree>
    <p:extLst>
      <p:ext uri="{BB962C8B-B14F-4D97-AF65-F5344CB8AC3E}">
        <p14:creationId xmlns:p14="http://schemas.microsoft.com/office/powerpoint/2010/main" val="179114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8" presetID="37"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wearing jetpack running in field">
            <a:extLst>
              <a:ext uri="{FF2B5EF4-FFF2-40B4-BE49-F238E27FC236}">
                <a16:creationId xmlns:a16="http://schemas.microsoft.com/office/drawing/2014/main" id="{5DE9CE1C-5518-5ADF-7209-067894EBB00A}"/>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t="20204" b="10988"/>
          <a:stretch/>
        </p:blipFill>
        <p:spPr>
          <a:xfrm>
            <a:off x="0" y="-1"/>
            <a:ext cx="12192000" cy="5605463"/>
          </a:xfrm>
          <a:prstGeom prst="rect">
            <a:avLst/>
          </a:prstGeom>
        </p:spPr>
      </p:pic>
      <p:pic>
        <p:nvPicPr>
          <p:cNvPr id="8" name="Graphic 7" descr="Checkmark with solid fill">
            <a:extLst>
              <a:ext uri="{FF2B5EF4-FFF2-40B4-BE49-F238E27FC236}">
                <a16:creationId xmlns:a16="http://schemas.microsoft.com/office/drawing/2014/main" id="{B50C7F89-A231-0CD8-CBE8-FC6EB1FEB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79412" y="642120"/>
            <a:ext cx="1833173" cy="1833173"/>
          </a:xfrm>
          <a:prstGeom prst="rect">
            <a:avLst/>
          </a:prstGeom>
        </p:spPr>
      </p:pic>
      <p:sp>
        <p:nvSpPr>
          <p:cNvPr id="11" name="Text Placeholder 1">
            <a:extLst>
              <a:ext uri="{FF2B5EF4-FFF2-40B4-BE49-F238E27FC236}">
                <a16:creationId xmlns:a16="http://schemas.microsoft.com/office/drawing/2014/main" id="{DA965698-FC39-96E2-4CEA-DA39CE286FAD}"/>
              </a:ext>
            </a:extLst>
          </p:cNvPr>
          <p:cNvSpPr>
            <a:spLocks noGrp="1"/>
          </p:cNvSpPr>
          <p:nvPr>
            <p:ph type="body" sz="quarter" idx="10"/>
          </p:nvPr>
        </p:nvSpPr>
        <p:spPr>
          <a:xfrm>
            <a:off x="1886552" y="2350539"/>
            <a:ext cx="8585734" cy="1255787"/>
          </a:xfrm>
        </p:spPr>
        <p:txBody>
          <a:bodyPr/>
          <a:lstStyle/>
          <a:p>
            <a:r>
              <a:rPr lang="en-GB" dirty="0"/>
              <a:t>CWBLHAWYD</a:t>
            </a:r>
          </a:p>
        </p:txBody>
      </p:sp>
      <p:sp>
        <p:nvSpPr>
          <p:cNvPr id="12" name="Text Placeholder 2">
            <a:extLst>
              <a:ext uri="{FF2B5EF4-FFF2-40B4-BE49-F238E27FC236}">
                <a16:creationId xmlns:a16="http://schemas.microsoft.com/office/drawing/2014/main" id="{D419112E-C49E-42FD-59EF-95BA53692A7A}"/>
              </a:ext>
            </a:extLst>
          </p:cNvPr>
          <p:cNvSpPr txBox="1">
            <a:spLocks/>
          </p:cNvSpPr>
          <p:nvPr/>
        </p:nvSpPr>
        <p:spPr>
          <a:xfrm>
            <a:off x="2143125" y="3682926"/>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y-GB" dirty="0"/>
              <a:t>Da iawn, rydych chi wedi cwblhau Wythnos 2! </a:t>
            </a:r>
          </a:p>
        </p:txBody>
      </p:sp>
    </p:spTree>
    <p:extLst>
      <p:ext uri="{BB962C8B-B14F-4D97-AF65-F5344CB8AC3E}">
        <p14:creationId xmlns:p14="http://schemas.microsoft.com/office/powerpoint/2010/main" val="13387202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D94FF-4D75-1917-1570-3ACC6AF120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6895FA-74BF-F376-3CB3-236126B9BA53}"/>
              </a:ext>
            </a:extLst>
          </p:cNvPr>
          <p:cNvSpPr>
            <a:spLocks noGrp="1"/>
          </p:cNvSpPr>
          <p:nvPr>
            <p:ph type="title"/>
          </p:nvPr>
        </p:nvSpPr>
        <p:spPr/>
        <p:txBody>
          <a:bodyPr/>
          <a:lstStyle/>
          <a:p>
            <a:r>
              <a:rPr lang="cy-GB" dirty="0"/>
              <a:t>Canllaw Geiriau</a:t>
            </a:r>
          </a:p>
        </p:txBody>
      </p:sp>
      <p:sp>
        <p:nvSpPr>
          <p:cNvPr id="5" name="Text Placeholder 4">
            <a:extLst>
              <a:ext uri="{FF2B5EF4-FFF2-40B4-BE49-F238E27FC236}">
                <a16:creationId xmlns:a16="http://schemas.microsoft.com/office/drawing/2014/main" id="{75A0ACF4-881E-12E6-810B-B229E9516502}"/>
              </a:ext>
            </a:extLst>
          </p:cNvPr>
          <p:cNvSpPr>
            <a:spLocks noGrp="1"/>
          </p:cNvSpPr>
          <p:nvPr>
            <p:ph type="body" sz="quarter" idx="12"/>
          </p:nvPr>
        </p:nvSpPr>
        <p:spPr/>
        <p:txBody>
          <a:bodyPr/>
          <a:lstStyle/>
          <a:p>
            <a:pPr marL="285750" indent="-285750">
              <a:buFont typeface="Arial" panose="020B0604020202020204" pitchFamily="34" charset="0"/>
              <a:buChar char="•"/>
            </a:pPr>
            <a:r>
              <a:rPr lang="cy-GB" sz="1800" b="1" dirty="0"/>
              <a:t>Refeniw</a:t>
            </a:r>
            <a:r>
              <a:rPr lang="cy-GB" sz="1800" dirty="0"/>
              <a:t> yw’r arian rydych chi’n ei wneud trwy werthu eich cynnyrch neu wasanaeth (e.e. os ydych chi’n gwerthu cacen am £3, £3 yw eich refeniw).</a:t>
            </a:r>
            <a:endParaRPr lang="cy-GB" sz="1800" b="1" dirty="0"/>
          </a:p>
          <a:p>
            <a:endParaRPr lang="cy-GB" sz="1800" dirty="0"/>
          </a:p>
          <a:p>
            <a:pPr marL="285750" indent="-285750">
              <a:buFont typeface="Arial" panose="020B0604020202020204" pitchFamily="34" charset="0"/>
              <a:buChar char="•"/>
            </a:pPr>
            <a:r>
              <a:rPr lang="cy-GB" sz="1800" b="1" dirty="0"/>
              <a:t>Costau </a:t>
            </a:r>
            <a:r>
              <a:rPr lang="cy-GB" sz="1800" dirty="0"/>
              <a:t>yw unrhyw beth rydych chi’n gwario arian arno i wneud eich cynnyrch neu wasanaeth (e.e. Os ydych chi’n gwneud cacennau, eich costau fyddai’r cynhwysion).</a:t>
            </a:r>
            <a:endParaRPr lang="cy-GB" sz="1800" b="1" dirty="0"/>
          </a:p>
          <a:p>
            <a:pPr marL="285750" indent="-285750">
              <a:buFont typeface="Arial" panose="020B0604020202020204" pitchFamily="34" charset="0"/>
              <a:buChar char="•"/>
            </a:pPr>
            <a:endParaRPr lang="cy-GB" sz="1800" dirty="0"/>
          </a:p>
          <a:p>
            <a:pPr marL="285750" indent="-285750">
              <a:buFont typeface="Arial" panose="020B0604020202020204" pitchFamily="34" charset="0"/>
              <a:buChar char="•"/>
            </a:pPr>
            <a:r>
              <a:rPr lang="cy-GB" sz="1800" b="1" dirty="0"/>
              <a:t>Elw </a:t>
            </a:r>
            <a:r>
              <a:rPr lang="cy-GB" sz="1800" dirty="0"/>
              <a:t>yw’r arian ychwanegol sy’n weddill gennych ar ôl gwerthu eich cynnyrch neu wasanaeth, ar ôl i chi dynnu eich costau. Hynny yw, eich refeniw llai eich costau.</a:t>
            </a:r>
            <a:endParaRPr lang="cy-GB" sz="1800" b="1" dirty="0"/>
          </a:p>
        </p:txBody>
      </p:sp>
      <p:grpSp>
        <p:nvGrpSpPr>
          <p:cNvPr id="6" name="Group 5">
            <a:extLst>
              <a:ext uri="{FF2B5EF4-FFF2-40B4-BE49-F238E27FC236}">
                <a16:creationId xmlns:a16="http://schemas.microsoft.com/office/drawing/2014/main" id="{71DBE742-047D-850E-DEEA-519E06124D75}"/>
              </a:ext>
            </a:extLst>
          </p:cNvPr>
          <p:cNvGrpSpPr/>
          <p:nvPr/>
        </p:nvGrpSpPr>
        <p:grpSpPr>
          <a:xfrm>
            <a:off x="3371100" y="4879649"/>
            <a:ext cx="8711700" cy="1779518"/>
            <a:chOff x="3371100" y="4879649"/>
            <a:chExt cx="8711700" cy="1779518"/>
          </a:xfrm>
        </p:grpSpPr>
        <p:sp>
          <p:nvSpPr>
            <p:cNvPr id="7" name="Google Shape;348;p49">
              <a:extLst>
                <a:ext uri="{FF2B5EF4-FFF2-40B4-BE49-F238E27FC236}">
                  <a16:creationId xmlns:a16="http://schemas.microsoft.com/office/drawing/2014/main" id="{9929E702-5EFE-41D7-D70F-1D9280EF2F04}"/>
                </a:ext>
              </a:extLst>
            </p:cNvPr>
            <p:cNvSpPr/>
            <p:nvPr/>
          </p:nvSpPr>
          <p:spPr>
            <a:xfrm flipH="1">
              <a:off x="3371100" y="4879649"/>
              <a:ext cx="7982700" cy="1050518"/>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Beth sy’n gwneud i chi golli ffocws a chanolbwyntio? </a:t>
              </a:r>
              <a:endParaRPr lang="cy-GB" i="0" u="none" strike="noStrike" cap="none" dirty="0">
                <a:solidFill>
                  <a:srgbClr val="000000"/>
                </a:solidFill>
              </a:endParaRPr>
            </a:p>
          </p:txBody>
        </p:sp>
        <p:pic>
          <p:nvPicPr>
            <p:cNvPr id="8" name="Google Shape;349;p49">
              <a:extLst>
                <a:ext uri="{FF2B5EF4-FFF2-40B4-BE49-F238E27FC236}">
                  <a16:creationId xmlns:a16="http://schemas.microsoft.com/office/drawing/2014/main" id="{E896E1EE-6BD1-D0CC-2F18-25D06CFEAFE9}"/>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grpSp>
        <p:nvGrpSpPr>
          <p:cNvPr id="12" name="Group 11">
            <a:extLst>
              <a:ext uri="{FF2B5EF4-FFF2-40B4-BE49-F238E27FC236}">
                <a16:creationId xmlns:a16="http://schemas.microsoft.com/office/drawing/2014/main" id="{2950C5CE-DC89-9EA2-6262-B0131963D1E2}"/>
              </a:ext>
            </a:extLst>
          </p:cNvPr>
          <p:cNvGrpSpPr/>
          <p:nvPr/>
        </p:nvGrpSpPr>
        <p:grpSpPr>
          <a:xfrm>
            <a:off x="314595" y="365125"/>
            <a:ext cx="2441877" cy="3730869"/>
            <a:chOff x="314595" y="86500"/>
            <a:chExt cx="2441877" cy="3730869"/>
          </a:xfrm>
          <a:effectLst/>
        </p:grpSpPr>
        <p:pic>
          <p:nvPicPr>
            <p:cNvPr id="9" name="Picture 8">
              <a:extLst>
                <a:ext uri="{FF2B5EF4-FFF2-40B4-BE49-F238E27FC236}">
                  <a16:creationId xmlns:a16="http://schemas.microsoft.com/office/drawing/2014/main" id="{73A2116E-A36E-C5C1-0EBF-97C1F6873A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595" y="371610"/>
              <a:ext cx="2441877" cy="3445759"/>
            </a:xfrm>
            <a:prstGeom prst="rect">
              <a:avLst/>
            </a:prstGeom>
            <a:ln>
              <a:noFill/>
            </a:ln>
          </p:spPr>
        </p:pic>
        <p:pic>
          <p:nvPicPr>
            <p:cNvPr id="11" name="Graphic 10" descr="Paperclip with solid fill">
              <a:extLst>
                <a:ext uri="{FF2B5EF4-FFF2-40B4-BE49-F238E27FC236}">
                  <a16:creationId xmlns:a16="http://schemas.microsoft.com/office/drawing/2014/main" id="{CE43F83A-7620-373C-90AF-643A5D204C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2664" y="86500"/>
              <a:ext cx="557249" cy="557249"/>
            </a:xfrm>
            <a:prstGeom prst="rect">
              <a:avLst/>
            </a:prstGeom>
          </p:spPr>
        </p:pic>
      </p:grpSp>
    </p:spTree>
    <p:extLst>
      <p:ext uri="{BB962C8B-B14F-4D97-AF65-F5344CB8AC3E}">
        <p14:creationId xmlns:p14="http://schemas.microsoft.com/office/powerpoint/2010/main" val="3999146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F5CE-542A-767A-8D89-D0E390CE9E19}"/>
              </a:ext>
            </a:extLst>
          </p:cNvPr>
          <p:cNvSpPr>
            <a:spLocks noGrp="1" noRot="1" noMove="1" noResize="1" noEditPoints="1" noAdjustHandles="1" noChangeArrowheads="1" noChangeShapeType="1"/>
          </p:cNvSpPr>
          <p:nvPr>
            <p:ph type="title"/>
          </p:nvPr>
        </p:nvSpPr>
        <p:spPr/>
        <p:txBody>
          <a:bodyPr/>
          <a:lstStyle/>
          <a:p>
            <a:r>
              <a:rPr lang="cy-GB" dirty="0"/>
              <a:t>Cost, Elw neu Refeniw?</a:t>
            </a:r>
          </a:p>
        </p:txBody>
      </p:sp>
      <p:sp>
        <p:nvSpPr>
          <p:cNvPr id="3" name="Text Placeholder 2">
            <a:extLst>
              <a:ext uri="{FF2B5EF4-FFF2-40B4-BE49-F238E27FC236}">
                <a16:creationId xmlns:a16="http://schemas.microsoft.com/office/drawing/2014/main" id="{2DC2DA0B-C6D6-F4D2-37EF-D301524079CB}"/>
              </a:ext>
            </a:extLst>
          </p:cNvPr>
          <p:cNvSpPr>
            <a:spLocks noGrp="1" noRot="1" noMove="1" noResize="1" noEditPoints="1" noAdjustHandles="1" noChangeArrowheads="1" noChangeShapeType="1"/>
          </p:cNvSpPr>
          <p:nvPr>
            <p:ph type="body" sz="quarter" idx="11"/>
          </p:nvPr>
        </p:nvSpPr>
        <p:spPr/>
        <p:txBody>
          <a:bodyPr/>
          <a:lstStyle/>
          <a:p>
            <a:r>
              <a:rPr lang="cy-GB" sz="1800" b="1" dirty="0">
                <a:solidFill>
                  <a:schemeClr val="tx2"/>
                </a:solidFill>
              </a:rPr>
              <a:t>Trafodwch y senarios isod. Ceisiwch nodi pa un sy’n enghraifft o gost, pa un sy’n enghraifft o refeniw a pha un sy’n enghraifft o elw.</a:t>
            </a:r>
            <a:endParaRPr lang="cy-GB" sz="1800" b="1" dirty="0">
              <a:solidFill>
                <a:schemeClr val="tx2"/>
              </a:solidFill>
              <a:latin typeface="+mj-lt"/>
              <a:cs typeface="Arial" panose="020B0604020202020204" pitchFamily="34" charset="0"/>
            </a:endParaRPr>
          </a:p>
          <a:p>
            <a:endParaRPr lang="cy-GB" sz="1800" b="1" dirty="0">
              <a:solidFill>
                <a:schemeClr val="tx2"/>
              </a:solidFill>
              <a:latin typeface="+mj-lt"/>
              <a:cs typeface="Arial" panose="020B0604020202020204" pitchFamily="34" charset="0"/>
            </a:endParaRPr>
          </a:p>
          <a:p>
            <a:r>
              <a:rPr lang="cy-GB" sz="1800" dirty="0">
                <a:latin typeface="+mj-lt"/>
                <a:cs typeface="Arial" panose="020B0604020202020204" pitchFamily="34" charset="0"/>
              </a:rPr>
              <a:t>Wrth sefydlu eich busnes gemwaith, gwarioch chi £3 ar y deunyddiau i greu eich cynnyrch. Ai eich cost, eich elw neu eich refeniw yw’r £3? </a:t>
            </a:r>
          </a:p>
          <a:p>
            <a:r>
              <a:rPr lang="cy-GB" sz="1800" b="1" dirty="0">
                <a:latin typeface="+mj-lt"/>
                <a:cs typeface="Arial" panose="020B0604020202020204" pitchFamily="34" charset="0"/>
              </a:rPr>
              <a:t>A: Cost</a:t>
            </a:r>
          </a:p>
          <a:p>
            <a:endParaRPr lang="cy-GB" sz="1800" dirty="0">
              <a:latin typeface="+mj-lt"/>
              <a:cs typeface="Arial" panose="020B0604020202020204" pitchFamily="34" charset="0"/>
            </a:endParaRPr>
          </a:p>
          <a:p>
            <a:r>
              <a:rPr lang="cy-GB" sz="1800" dirty="0">
                <a:latin typeface="+mj-lt"/>
                <a:cs typeface="Arial" panose="020B0604020202020204" pitchFamily="34" charset="0"/>
              </a:rPr>
              <a:t>Gwnaethoch chi gyfanswm o £67 o werthu tocynnau i’ch twrnament criced. Ai eich cost, eich elw neu eich refeniw yw’r £67?</a:t>
            </a:r>
          </a:p>
          <a:p>
            <a:r>
              <a:rPr lang="cy-GB" sz="1800" b="1" dirty="0">
                <a:latin typeface="+mj-lt"/>
                <a:cs typeface="Arial" panose="020B0604020202020204" pitchFamily="34" charset="0"/>
              </a:rPr>
              <a:t>A: Refeniw</a:t>
            </a:r>
            <a:endParaRPr lang="cy-GB" sz="1800" b="1" dirty="0"/>
          </a:p>
          <a:p>
            <a:endParaRPr lang="cy-GB" sz="1800" dirty="0"/>
          </a:p>
          <a:p>
            <a:r>
              <a:rPr lang="cy-GB" sz="1800" dirty="0"/>
              <a:t>Gwarioch chi £3 ar sefydlu eich busnes golchi ceir. Ar ôl golchi ychydig o geir, gwnaethoch chi gyfanswm o £17. Ar ôl i chi dynnu’r £3 warioch chi ar sefydlu eich busnes, mae £14 gennych yn weddill. Ai eich cost, eich elw neu eich refeniw yw hwn?</a:t>
            </a:r>
          </a:p>
          <a:p>
            <a:r>
              <a:rPr lang="cy-GB" sz="1800" b="1" dirty="0"/>
              <a:t>A: Elw </a:t>
            </a:r>
          </a:p>
        </p:txBody>
      </p:sp>
      <p:grpSp>
        <p:nvGrpSpPr>
          <p:cNvPr id="7" name="Group 6">
            <a:extLst>
              <a:ext uri="{FF2B5EF4-FFF2-40B4-BE49-F238E27FC236}">
                <a16:creationId xmlns:a16="http://schemas.microsoft.com/office/drawing/2014/main" id="{2F722087-86D9-6910-2D03-0B9D0167653E}"/>
              </a:ext>
            </a:extLst>
          </p:cNvPr>
          <p:cNvGrpSpPr/>
          <p:nvPr/>
        </p:nvGrpSpPr>
        <p:grpSpPr>
          <a:xfrm>
            <a:off x="3371100" y="5201167"/>
            <a:ext cx="8711700" cy="1458000"/>
            <a:chOff x="3371100" y="5201167"/>
            <a:chExt cx="8711700" cy="1458000"/>
          </a:xfrm>
        </p:grpSpPr>
        <p:sp>
          <p:nvSpPr>
            <p:cNvPr id="8" name="Google Shape;348;p49">
              <a:extLst>
                <a:ext uri="{FF2B5EF4-FFF2-40B4-BE49-F238E27FC236}">
                  <a16:creationId xmlns:a16="http://schemas.microsoft.com/office/drawing/2014/main" id="{67940C6E-9B13-AE00-EC24-BF229B1AD25A}"/>
                </a:ext>
              </a:extLst>
            </p:cNvPr>
            <p:cNvSpPr/>
            <p:nvPr/>
          </p:nvSpPr>
          <p:spPr>
            <a:xfrm flipH="1">
              <a:off x="3371100" y="52011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Sut gallwch chi ddefnyddio’r wybodaeth hon ar gyfer eich Busnes Her </a:t>
              </a:r>
              <a:r>
                <a:rPr lang="cy-GB" dirty="0" err="1"/>
                <a:t>Bumpunt</a:t>
              </a:r>
              <a:r>
                <a:rPr lang="cy-GB" dirty="0"/>
                <a:t>?</a:t>
              </a:r>
              <a:endParaRPr lang="cy-GB" i="0" u="none" strike="noStrike" cap="none" dirty="0">
                <a:solidFill>
                  <a:srgbClr val="000000"/>
                </a:solidFill>
              </a:endParaRPr>
            </a:p>
          </p:txBody>
        </p:sp>
        <p:pic>
          <p:nvPicPr>
            <p:cNvPr id="9" name="Google Shape;349;p49">
              <a:extLst>
                <a:ext uri="{FF2B5EF4-FFF2-40B4-BE49-F238E27FC236}">
                  <a16:creationId xmlns:a16="http://schemas.microsoft.com/office/drawing/2014/main" id="{966DD0B7-4663-2639-2F5C-34E5BBB6912C}"/>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111851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900" decel="100000" fill="hold"/>
                                        <p:tgtEl>
                                          <p:spTgt spid="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7"/>
                                        </p:tgtEl>
                                      </p:cBhvr>
                                    </p:animEffect>
                                    <p:anim calcmode="lin" valueType="num">
                                      <p:cBhvr>
                                        <p:cTn id="43" dur="1000"/>
                                        <p:tgtEl>
                                          <p:spTgt spid="7"/>
                                        </p:tgtEl>
                                        <p:attrNameLst>
                                          <p:attrName>ppt_x</p:attrName>
                                        </p:attrNameLst>
                                      </p:cBhvr>
                                      <p:tavLst>
                                        <p:tav tm="0">
                                          <p:val>
                                            <p:strVal val="ppt_x"/>
                                          </p:val>
                                        </p:tav>
                                        <p:tav tm="100000">
                                          <p:val>
                                            <p:strVal val="ppt_x"/>
                                          </p:val>
                                        </p:tav>
                                      </p:tavLst>
                                    </p:anim>
                                    <p:anim calcmode="lin" valueType="num">
                                      <p:cBhvr>
                                        <p:cTn id="44" dur="100" decel="100000"/>
                                        <p:tgtEl>
                                          <p:spTgt spid="7"/>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7"/>
                                        </p:tgtEl>
                                        <p:attrNameLst>
                                          <p:attrName>ppt_y</p:attrName>
                                        </p:attrNameLst>
                                      </p:cBhvr>
                                      <p:tavLst>
                                        <p:tav tm="0">
                                          <p:val>
                                            <p:strVal val="ppt_y"/>
                                          </p:val>
                                        </p:tav>
                                        <p:tav tm="100000">
                                          <p:val>
                                            <p:strVal val="ppt_y+1"/>
                                          </p:val>
                                        </p:tav>
                                      </p:tavLst>
                                    </p:anim>
                                    <p:set>
                                      <p:cBhvr>
                                        <p:cTn id="46" dur="1" fill="hold">
                                          <p:stCondLst>
                                            <p:cond delay="9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fade">
                                      <p:cBhvr>
                                        <p:cTn id="51" dur="1000"/>
                                        <p:tgtEl>
                                          <p:spTgt spid="3">
                                            <p:txEl>
                                              <p:pRg st="3" end="3"/>
                                            </p:txEl>
                                          </p:spTgt>
                                        </p:tgtEl>
                                      </p:cBhvr>
                                    </p:animEffect>
                                    <p:anim calcmode="lin" valueType="num">
                                      <p:cBhvr>
                                        <p:cTn id="5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fade">
                                      <p:cBhvr>
                                        <p:cTn id="58" dur="1000"/>
                                        <p:tgtEl>
                                          <p:spTgt spid="3">
                                            <p:txEl>
                                              <p:pRg st="6" end="6"/>
                                            </p:txEl>
                                          </p:spTgt>
                                        </p:tgtEl>
                                      </p:cBhvr>
                                    </p:animEffect>
                                    <p:anim calcmode="lin" valueType="num">
                                      <p:cBhvr>
                                        <p:cTn id="5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1000"/>
                                        <p:tgtEl>
                                          <p:spTgt spid="3">
                                            <p:txEl>
                                              <p:pRg st="9" end="9"/>
                                            </p:txEl>
                                          </p:spTgt>
                                        </p:tgtEl>
                                      </p:cBhvr>
                                    </p:animEffect>
                                    <p:anim calcmode="lin" valueType="num">
                                      <p:cBhvr>
                                        <p:cTn id="6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3170-0503-4A00-EF50-E71A6359041B}"/>
              </a:ext>
            </a:extLst>
          </p:cNvPr>
          <p:cNvSpPr>
            <a:spLocks noGrp="1"/>
          </p:cNvSpPr>
          <p:nvPr>
            <p:ph type="title"/>
          </p:nvPr>
        </p:nvSpPr>
        <p:spPr/>
        <p:txBody>
          <a:bodyPr/>
          <a:lstStyle/>
          <a:p>
            <a:r>
              <a:rPr lang="cy-GB" dirty="0"/>
              <a:t>Dechrau Arni!</a:t>
            </a:r>
          </a:p>
        </p:txBody>
      </p:sp>
      <p:sp>
        <p:nvSpPr>
          <p:cNvPr id="5" name="Text Placeholder 4">
            <a:extLst>
              <a:ext uri="{FF2B5EF4-FFF2-40B4-BE49-F238E27FC236}">
                <a16:creationId xmlns:a16="http://schemas.microsoft.com/office/drawing/2014/main" id="{A6DD8413-AB35-DF64-DE28-46CE25545C3F}"/>
              </a:ext>
            </a:extLst>
          </p:cNvPr>
          <p:cNvSpPr>
            <a:spLocks noGrp="1"/>
          </p:cNvSpPr>
          <p:nvPr>
            <p:ph type="body" sz="quarter" idx="12"/>
          </p:nvPr>
        </p:nvSpPr>
        <p:spPr/>
        <p:txBody>
          <a:bodyPr/>
          <a:lstStyle/>
          <a:p>
            <a:r>
              <a:rPr lang="cy-GB" sz="1800" b="1" dirty="0"/>
              <a:t>Byddwch angen:</a:t>
            </a:r>
          </a:p>
          <a:p>
            <a:pPr marL="342900" indent="-342900">
              <a:buFont typeface="Arial" panose="020B0604020202020204" pitchFamily="34" charset="0"/>
              <a:buChar char="•"/>
            </a:pPr>
            <a:r>
              <a:rPr lang="cy-GB" sz="1800" dirty="0"/>
              <a:t>Llyfr Gwaith yr Her </a:t>
            </a:r>
            <a:r>
              <a:rPr lang="cy-GB" sz="1800" dirty="0" err="1"/>
              <a:t>Bumpunt</a:t>
            </a:r>
            <a:endParaRPr lang="cy-GB" sz="1800" dirty="0"/>
          </a:p>
          <a:p>
            <a:pPr marL="342900" indent="-342900">
              <a:buFont typeface="Arial" panose="020B0604020202020204" pitchFamily="34" charset="0"/>
              <a:buChar char="•"/>
            </a:pPr>
            <a:r>
              <a:rPr lang="cy-GB" sz="1800" dirty="0"/>
              <a:t>Canllaw Geiriau’r Her </a:t>
            </a:r>
            <a:r>
              <a:rPr lang="cy-GB" sz="1800" dirty="0" err="1"/>
              <a:t>Bumpunt</a:t>
            </a:r>
            <a:endParaRPr lang="cy-GB" sz="1800" dirty="0"/>
          </a:p>
          <a:p>
            <a:pPr marL="342900" indent="-342900">
              <a:buFont typeface="Arial" panose="020B0604020202020204" pitchFamily="34" charset="0"/>
              <a:buChar char="•"/>
            </a:pPr>
            <a:r>
              <a:rPr lang="cy-GB" sz="1800" dirty="0"/>
              <a:t>Awgrymiadau Gorau ar gyfer Broliant Gwerthu</a:t>
            </a:r>
          </a:p>
          <a:p>
            <a:pPr marL="342900" indent="-342900">
              <a:buFont typeface="Arial" panose="020B0604020202020204" pitchFamily="34" charset="0"/>
              <a:buChar char="•"/>
            </a:pPr>
            <a:r>
              <a:rPr lang="cy-GB" sz="1800" dirty="0"/>
              <a:t>Awgrymiadau Gorau ar gyfer Ymgysylltu â’r Gymuned </a:t>
            </a:r>
          </a:p>
        </p:txBody>
      </p:sp>
      <p:grpSp>
        <p:nvGrpSpPr>
          <p:cNvPr id="15" name="Group 14">
            <a:extLst>
              <a:ext uri="{FF2B5EF4-FFF2-40B4-BE49-F238E27FC236}">
                <a16:creationId xmlns:a16="http://schemas.microsoft.com/office/drawing/2014/main" id="{859F6CA4-9A14-7243-8E5A-DDFD5D38CD97}"/>
              </a:ext>
            </a:extLst>
          </p:cNvPr>
          <p:cNvGrpSpPr/>
          <p:nvPr/>
        </p:nvGrpSpPr>
        <p:grpSpPr>
          <a:xfrm>
            <a:off x="314595" y="365125"/>
            <a:ext cx="2441878" cy="3730870"/>
            <a:chOff x="314595" y="365125"/>
            <a:chExt cx="2441878" cy="3730870"/>
          </a:xfrm>
        </p:grpSpPr>
        <p:pic>
          <p:nvPicPr>
            <p:cNvPr id="7" name="Picture 6">
              <a:extLst>
                <a:ext uri="{FF2B5EF4-FFF2-40B4-BE49-F238E27FC236}">
                  <a16:creationId xmlns:a16="http://schemas.microsoft.com/office/drawing/2014/main" id="{BB2D18A2-22CF-5032-C08C-08EE93014D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50234"/>
              <a:ext cx="2441878" cy="3445761"/>
            </a:xfrm>
            <a:prstGeom prst="rect">
              <a:avLst/>
            </a:prstGeom>
            <a:ln>
              <a:noFill/>
            </a:ln>
          </p:spPr>
        </p:pic>
        <p:pic>
          <p:nvPicPr>
            <p:cNvPr id="8" name="Graphic 7" descr="Paperclip with solid fill">
              <a:extLst>
                <a:ext uri="{FF2B5EF4-FFF2-40B4-BE49-F238E27FC236}">
                  <a16:creationId xmlns:a16="http://schemas.microsoft.com/office/drawing/2014/main" id="{4DC4E17D-5D69-4C0B-DF10-DCD670A8A7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2" name="Picture 11">
            <a:extLst>
              <a:ext uri="{FF2B5EF4-FFF2-40B4-BE49-F238E27FC236}">
                <a16:creationId xmlns:a16="http://schemas.microsoft.com/office/drawing/2014/main" id="{8DF9C816-17D8-4494-2A40-08058DB389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7489"/>
            <a:ext cx="2441877" cy="3445759"/>
          </a:xfrm>
          <a:prstGeom prst="rect">
            <a:avLst/>
          </a:prstGeom>
          <a:ln>
            <a:noFill/>
          </a:ln>
        </p:spPr>
      </p:pic>
      <p:pic>
        <p:nvPicPr>
          <p:cNvPr id="13" name="Picture 12">
            <a:extLst>
              <a:ext uri="{FF2B5EF4-FFF2-40B4-BE49-F238E27FC236}">
                <a16:creationId xmlns:a16="http://schemas.microsoft.com/office/drawing/2014/main" id="{4E7E518C-CDBE-7FA4-EDB8-4305337F69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9749"/>
            <a:ext cx="2441876" cy="3445758"/>
          </a:xfrm>
          <a:prstGeom prst="rect">
            <a:avLst/>
          </a:prstGeom>
          <a:ln>
            <a:noFill/>
          </a:ln>
        </p:spPr>
      </p:pic>
      <p:pic>
        <p:nvPicPr>
          <p:cNvPr id="14" name="Picture 13">
            <a:extLst>
              <a:ext uri="{FF2B5EF4-FFF2-40B4-BE49-F238E27FC236}">
                <a16:creationId xmlns:a16="http://schemas.microsoft.com/office/drawing/2014/main" id="{DA79C068-1FCF-4FBB-BA2C-691FE2D994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62007"/>
            <a:ext cx="2441876" cy="3445758"/>
          </a:xfrm>
          <a:prstGeom prst="rect">
            <a:avLst/>
          </a:prstGeom>
          <a:ln>
            <a:noFill/>
          </a:ln>
        </p:spPr>
      </p:pic>
    </p:spTree>
    <p:extLst>
      <p:ext uri="{BB962C8B-B14F-4D97-AF65-F5344CB8AC3E}">
        <p14:creationId xmlns:p14="http://schemas.microsoft.com/office/powerpoint/2010/main" val="399572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900" decel="100000" fill="hold"/>
                                        <p:tgtEl>
                                          <p:spTgt spid="1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14D4E-AC42-5241-306F-D88664AE98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D17B2-022E-B1A8-17D5-B7CD7D26D21D}"/>
              </a:ext>
            </a:extLst>
          </p:cNvPr>
          <p:cNvSpPr>
            <a:spLocks noGrp="1"/>
          </p:cNvSpPr>
          <p:nvPr>
            <p:ph type="title"/>
          </p:nvPr>
        </p:nvSpPr>
        <p:spPr/>
        <p:txBody>
          <a:bodyPr/>
          <a:lstStyle/>
          <a:p>
            <a:r>
              <a:rPr lang="cy-GB" dirty="0"/>
              <a:t>Dechrau Arni!</a:t>
            </a:r>
          </a:p>
        </p:txBody>
      </p:sp>
      <p:sp>
        <p:nvSpPr>
          <p:cNvPr id="5" name="Text Placeholder 4">
            <a:extLst>
              <a:ext uri="{FF2B5EF4-FFF2-40B4-BE49-F238E27FC236}">
                <a16:creationId xmlns:a16="http://schemas.microsoft.com/office/drawing/2014/main" id="{1F816C23-4BBE-888B-CA7C-666A29B11295}"/>
              </a:ext>
            </a:extLst>
          </p:cNvPr>
          <p:cNvSpPr>
            <a:spLocks noGrp="1"/>
          </p:cNvSpPr>
          <p:nvPr>
            <p:ph type="body" sz="quarter" idx="12"/>
          </p:nvPr>
        </p:nvSpPr>
        <p:spPr/>
        <p:txBody>
          <a:bodyPr/>
          <a:lstStyle/>
          <a:p>
            <a:r>
              <a:rPr lang="cy-GB" sz="1800" b="1" dirty="0"/>
              <a:t>Beth mae angen i chi ei wneud:</a:t>
            </a:r>
          </a:p>
          <a:p>
            <a:pPr marL="342900" indent="-342900">
              <a:buFont typeface="Arial" panose="020B0604020202020204" pitchFamily="34" charset="0"/>
              <a:buChar char="•"/>
            </a:pPr>
            <a:r>
              <a:rPr lang="cy-GB" sz="1800" dirty="0"/>
              <a:t>Gan ddefnyddio canlyniadau eich ymchwil, casglwch yr adnoddau bydd eu hangen arnoch i ddylunio eich cynnyrch neu wasanaeth.</a:t>
            </a:r>
          </a:p>
          <a:p>
            <a:pPr marL="342900" indent="-342900">
              <a:buFont typeface="Arial" panose="020B0604020202020204" pitchFamily="34" charset="0"/>
              <a:buChar char="•"/>
            </a:pPr>
            <a:r>
              <a:rPr lang="cy-GB" sz="1800" dirty="0"/>
              <a:t>Paratowch eich cynllun busnes.</a:t>
            </a:r>
          </a:p>
          <a:p>
            <a:pPr marL="342900" indent="-342900">
              <a:buFont typeface="Arial" panose="020B0604020202020204" pitchFamily="34" charset="0"/>
              <a:buChar char="•"/>
            </a:pPr>
            <a:r>
              <a:rPr lang="cy-GB" sz="1800" dirty="0"/>
              <a:t>Cynlluniwch eich cyllideb a’ch rhestr siopa.</a:t>
            </a:r>
          </a:p>
          <a:p>
            <a:pPr marL="342900" indent="-342900">
              <a:buFont typeface="Arial" panose="020B0604020202020204" pitchFamily="34" charset="0"/>
              <a:buChar char="•"/>
            </a:pPr>
            <a:r>
              <a:rPr lang="cy-GB" sz="1800" dirty="0"/>
              <a:t>Paratowch eich broliant gwerthu.</a:t>
            </a:r>
          </a:p>
          <a:p>
            <a:pPr marL="342900" indent="-342900">
              <a:buFont typeface="Arial" panose="020B0604020202020204" pitchFamily="34" charset="0"/>
              <a:buChar char="•"/>
            </a:pPr>
            <a:r>
              <a:rPr lang="cy-GB" sz="1800" b="1" dirty="0"/>
              <a:t>Paratowch i roi cynnig ar </a:t>
            </a:r>
            <a:r>
              <a:rPr lang="cy-GB" sz="1800" b="1" dirty="0">
                <a:solidFill>
                  <a:schemeClr val="tx2"/>
                </a:solidFill>
              </a:rPr>
              <a:t>Gystadleuaeth y Broliant Gwerthu </a:t>
            </a:r>
            <a:r>
              <a:rPr lang="cy-GB" sz="1800" b="1" dirty="0"/>
              <a:t>yn Wythnos 3!</a:t>
            </a:r>
          </a:p>
        </p:txBody>
      </p:sp>
      <p:grpSp>
        <p:nvGrpSpPr>
          <p:cNvPr id="2" name="Group 1">
            <a:extLst>
              <a:ext uri="{FF2B5EF4-FFF2-40B4-BE49-F238E27FC236}">
                <a16:creationId xmlns:a16="http://schemas.microsoft.com/office/drawing/2014/main" id="{DE698D5F-D083-C2FA-36CA-082C7B340ECA}"/>
              </a:ext>
            </a:extLst>
          </p:cNvPr>
          <p:cNvGrpSpPr/>
          <p:nvPr/>
        </p:nvGrpSpPr>
        <p:grpSpPr>
          <a:xfrm>
            <a:off x="314595" y="365125"/>
            <a:ext cx="2441878" cy="3730870"/>
            <a:chOff x="314595" y="365125"/>
            <a:chExt cx="2441878" cy="3730870"/>
          </a:xfrm>
        </p:grpSpPr>
        <p:pic>
          <p:nvPicPr>
            <p:cNvPr id="3" name="Picture 2">
              <a:extLst>
                <a:ext uri="{FF2B5EF4-FFF2-40B4-BE49-F238E27FC236}">
                  <a16:creationId xmlns:a16="http://schemas.microsoft.com/office/drawing/2014/main" id="{6669D726-3CC1-B5FE-A129-21138CF079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50234"/>
              <a:ext cx="2441878" cy="3445761"/>
            </a:xfrm>
            <a:prstGeom prst="rect">
              <a:avLst/>
            </a:prstGeom>
            <a:ln>
              <a:noFill/>
            </a:ln>
          </p:spPr>
        </p:pic>
        <p:pic>
          <p:nvPicPr>
            <p:cNvPr id="12" name="Graphic 11" descr="Paperclip with solid fill">
              <a:extLst>
                <a:ext uri="{FF2B5EF4-FFF2-40B4-BE49-F238E27FC236}">
                  <a16:creationId xmlns:a16="http://schemas.microsoft.com/office/drawing/2014/main" id="{81586DD0-2D41-A06D-6B50-6104A4B24D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3" name="Picture 12">
            <a:extLst>
              <a:ext uri="{FF2B5EF4-FFF2-40B4-BE49-F238E27FC236}">
                <a16:creationId xmlns:a16="http://schemas.microsoft.com/office/drawing/2014/main" id="{3B7B2121-85AC-5EEA-A8EC-A0F593371B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7489"/>
            <a:ext cx="2441877" cy="3445759"/>
          </a:xfrm>
          <a:prstGeom prst="rect">
            <a:avLst/>
          </a:prstGeom>
          <a:ln>
            <a:noFill/>
          </a:ln>
        </p:spPr>
      </p:pic>
      <p:pic>
        <p:nvPicPr>
          <p:cNvPr id="14" name="Picture 13">
            <a:extLst>
              <a:ext uri="{FF2B5EF4-FFF2-40B4-BE49-F238E27FC236}">
                <a16:creationId xmlns:a16="http://schemas.microsoft.com/office/drawing/2014/main" id="{7BC86E68-AE02-DD8B-DD4E-896E9CD80F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9749"/>
            <a:ext cx="2441876" cy="3445758"/>
          </a:xfrm>
          <a:prstGeom prst="rect">
            <a:avLst/>
          </a:prstGeom>
          <a:ln>
            <a:noFill/>
          </a:ln>
        </p:spPr>
      </p:pic>
      <p:pic>
        <p:nvPicPr>
          <p:cNvPr id="15" name="Picture 14">
            <a:extLst>
              <a:ext uri="{FF2B5EF4-FFF2-40B4-BE49-F238E27FC236}">
                <a16:creationId xmlns:a16="http://schemas.microsoft.com/office/drawing/2014/main" id="{A8D8A7FD-FA64-B580-1FEE-9C07AA463B9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62007"/>
            <a:ext cx="2441876" cy="3445758"/>
          </a:xfrm>
          <a:prstGeom prst="rect">
            <a:avLst/>
          </a:prstGeom>
          <a:ln>
            <a:noFill/>
          </a:ln>
        </p:spPr>
      </p:pic>
      <p:grpSp>
        <p:nvGrpSpPr>
          <p:cNvPr id="9" name="Group 8">
            <a:extLst>
              <a:ext uri="{FF2B5EF4-FFF2-40B4-BE49-F238E27FC236}">
                <a16:creationId xmlns:a16="http://schemas.microsoft.com/office/drawing/2014/main" id="{27DCF960-E19D-07F1-9C5E-C4125A2C7A67}"/>
              </a:ext>
            </a:extLst>
          </p:cNvPr>
          <p:cNvGrpSpPr/>
          <p:nvPr/>
        </p:nvGrpSpPr>
        <p:grpSpPr>
          <a:xfrm>
            <a:off x="3371100" y="5035267"/>
            <a:ext cx="8711700" cy="1623900"/>
            <a:chOff x="3371100" y="5035267"/>
            <a:chExt cx="8711700" cy="1623900"/>
          </a:xfrm>
        </p:grpSpPr>
        <p:sp>
          <p:nvSpPr>
            <p:cNvPr id="10" name="Google Shape;348;p49">
              <a:extLst>
                <a:ext uri="{FF2B5EF4-FFF2-40B4-BE49-F238E27FC236}">
                  <a16:creationId xmlns:a16="http://schemas.microsoft.com/office/drawing/2014/main" id="{BE247B46-4E25-CD21-1CD2-46F41935F753}"/>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Beth mae cefnogi pobl eraill yn ei olygu?</a:t>
              </a:r>
              <a:endParaRPr lang="cy-GB" i="0" u="none" strike="noStrike" cap="none" dirty="0">
                <a:solidFill>
                  <a:srgbClr val="000000"/>
                </a:solidFill>
              </a:endParaRPr>
            </a:p>
          </p:txBody>
        </p:sp>
        <p:pic>
          <p:nvPicPr>
            <p:cNvPr id="11" name="Google Shape;349;p49">
              <a:extLst>
                <a:ext uri="{FF2B5EF4-FFF2-40B4-BE49-F238E27FC236}">
                  <a16:creationId xmlns:a16="http://schemas.microsoft.com/office/drawing/2014/main" id="{856DBD94-C142-47E2-D54E-B33189DFE9BD}"/>
                </a:ext>
              </a:extLst>
            </p:cNvPr>
            <p:cNvPicPr preferRelativeResize="0"/>
            <p:nvPr/>
          </p:nvPicPr>
          <p:blipFill>
            <a:blip r:embed="rId9">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7852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E60F-17CD-6D94-F04F-ABB52206F883}"/>
              </a:ext>
            </a:extLst>
          </p:cNvPr>
          <p:cNvSpPr>
            <a:spLocks noGrp="1"/>
          </p:cNvSpPr>
          <p:nvPr>
            <p:ph type="title"/>
          </p:nvPr>
        </p:nvSpPr>
        <p:spPr/>
        <p:txBody>
          <a:bodyPr/>
          <a:lstStyle/>
          <a:p>
            <a:r>
              <a:rPr lang="cy-GB" dirty="0"/>
              <a:t>Eich Cynllun Busnes</a:t>
            </a:r>
          </a:p>
        </p:txBody>
      </p:sp>
      <p:sp>
        <p:nvSpPr>
          <p:cNvPr id="3" name="Text Placeholder 2">
            <a:extLst>
              <a:ext uri="{FF2B5EF4-FFF2-40B4-BE49-F238E27FC236}">
                <a16:creationId xmlns:a16="http://schemas.microsoft.com/office/drawing/2014/main" id="{8BFB5B7F-A08C-22BF-C6FE-3656010043DD}"/>
              </a:ext>
            </a:extLst>
          </p:cNvPr>
          <p:cNvSpPr>
            <a:spLocks noGrp="1"/>
          </p:cNvSpPr>
          <p:nvPr>
            <p:ph type="body" sz="quarter" idx="11"/>
          </p:nvPr>
        </p:nvSpPr>
        <p:spPr/>
        <p:txBody>
          <a:bodyPr/>
          <a:lstStyle/>
          <a:p>
            <a:r>
              <a:rPr lang="cy-GB" sz="1800" b="1" dirty="0"/>
              <a:t>Gan ddefnyddio eich </a:t>
            </a:r>
            <a:r>
              <a:rPr lang="cy-GB" sz="1800" b="1" dirty="0">
                <a:solidFill>
                  <a:schemeClr val="tx2"/>
                </a:solidFill>
              </a:rPr>
              <a:t>Llyfr gwaith </a:t>
            </a:r>
            <a:r>
              <a:rPr lang="cy-GB" sz="1800" b="1" dirty="0"/>
              <a:t>i’ch arwain chi, dyma ychydig gwestiynau i’w hystyried wrth sefydlu eich busnes:</a:t>
            </a:r>
          </a:p>
          <a:p>
            <a:endParaRPr lang="cy-GB" sz="1800" dirty="0"/>
          </a:p>
          <a:p>
            <a:pPr marL="285750" indent="-285750">
              <a:buFont typeface="Arial" panose="020B0604020202020204" pitchFamily="34" charset="0"/>
              <a:buChar char="•"/>
            </a:pPr>
            <a:r>
              <a:rPr lang="cy-GB" sz="1800" dirty="0"/>
              <a:t>Pwy allwch chi droi atynt am </a:t>
            </a:r>
            <a:r>
              <a:rPr lang="cy-GB" sz="1800" b="1" dirty="0">
                <a:solidFill>
                  <a:schemeClr val="tx2"/>
                </a:solidFill>
              </a:rPr>
              <a:t>gymorth</a:t>
            </a:r>
            <a:r>
              <a:rPr lang="cy-GB" sz="1800" dirty="0"/>
              <a:t>?</a:t>
            </a:r>
          </a:p>
          <a:p>
            <a:pPr marL="285750" indent="-285750">
              <a:buFont typeface="Arial" panose="020B0604020202020204" pitchFamily="34" charset="0"/>
              <a:buChar char="•"/>
            </a:pPr>
            <a:r>
              <a:rPr lang="cy-GB" sz="1800" dirty="0"/>
              <a:t>Ble byddwch chi’n dod o hyd i’ch </a:t>
            </a:r>
            <a:r>
              <a:rPr lang="cy-GB" sz="1800" b="1" dirty="0">
                <a:solidFill>
                  <a:schemeClr val="tx2"/>
                </a:solidFill>
              </a:rPr>
              <a:t>deunyddiau/adnoddau</a:t>
            </a:r>
            <a:r>
              <a:rPr lang="cy-GB" sz="1800" dirty="0"/>
              <a:t> neu’n eu prynu?</a:t>
            </a:r>
          </a:p>
          <a:p>
            <a:pPr marL="285750" indent="-285750">
              <a:buFont typeface="Arial" panose="020B0604020202020204" pitchFamily="34" charset="0"/>
              <a:buChar char="•"/>
            </a:pPr>
            <a:r>
              <a:rPr lang="cy-GB" sz="1800" dirty="0"/>
              <a:t>Beth fydd y gost? A allwch chi </a:t>
            </a:r>
            <a:r>
              <a:rPr lang="cy-GB" sz="1800" b="1" dirty="0">
                <a:solidFill>
                  <a:schemeClr val="tx2"/>
                </a:solidFill>
              </a:rPr>
              <a:t>drafod</a:t>
            </a:r>
            <a:r>
              <a:rPr lang="cy-GB" sz="1800" dirty="0"/>
              <a:t> hyn?</a:t>
            </a:r>
          </a:p>
          <a:p>
            <a:pPr marL="285750" indent="-285750">
              <a:buFont typeface="Arial" panose="020B0604020202020204" pitchFamily="34" charset="0"/>
              <a:buChar char="•"/>
            </a:pPr>
            <a:r>
              <a:rPr lang="cy-GB" sz="1800" dirty="0"/>
              <a:t>Beth fydd cost </a:t>
            </a:r>
            <a:r>
              <a:rPr lang="cy-GB" sz="1800" b="1" dirty="0">
                <a:solidFill>
                  <a:schemeClr val="tx2"/>
                </a:solidFill>
              </a:rPr>
              <a:t>danfon</a:t>
            </a:r>
            <a:r>
              <a:rPr lang="cy-GB" sz="1800" dirty="0"/>
              <a:t> y deunyddiau hyn?</a:t>
            </a:r>
          </a:p>
          <a:p>
            <a:pPr marL="285750" indent="-285750">
              <a:buFont typeface="Arial" panose="020B0604020202020204" pitchFamily="34" charset="0"/>
              <a:buChar char="•"/>
            </a:pPr>
            <a:r>
              <a:rPr lang="cy-GB" sz="1800" dirty="0"/>
              <a:t>Faint o </a:t>
            </a:r>
            <a:r>
              <a:rPr lang="cy-GB" sz="1800" b="1" dirty="0">
                <a:solidFill>
                  <a:schemeClr val="tx2"/>
                </a:solidFill>
              </a:rPr>
              <a:t>amser</a:t>
            </a:r>
            <a:r>
              <a:rPr lang="cy-GB" sz="1800" dirty="0"/>
              <a:t> mae’n ei gymryd i wneud eich cynnyrch?</a:t>
            </a:r>
          </a:p>
          <a:p>
            <a:pPr marL="285750" indent="-285750">
              <a:buFont typeface="Arial" panose="020B0604020202020204" pitchFamily="34" charset="0"/>
              <a:buChar char="•"/>
            </a:pPr>
            <a:r>
              <a:rPr lang="cy-GB" sz="1800" dirty="0"/>
              <a:t>A yw eich pris gwerthu yn </a:t>
            </a:r>
            <a:r>
              <a:rPr lang="cy-GB" sz="1800" b="1" dirty="0">
                <a:solidFill>
                  <a:schemeClr val="tx2"/>
                </a:solidFill>
              </a:rPr>
              <a:t>hyblyg</a:t>
            </a:r>
            <a:r>
              <a:rPr lang="cy-GB" sz="1800" dirty="0"/>
              <a:t>? Gwerth ychwanegol? Gostyngiadau am brynu nifer?</a:t>
            </a:r>
          </a:p>
        </p:txBody>
      </p:sp>
      <p:grpSp>
        <p:nvGrpSpPr>
          <p:cNvPr id="5" name="Group 4">
            <a:extLst>
              <a:ext uri="{FF2B5EF4-FFF2-40B4-BE49-F238E27FC236}">
                <a16:creationId xmlns:a16="http://schemas.microsoft.com/office/drawing/2014/main" id="{65C89767-A34C-9C1E-EF86-B4B7A0C6EE3F}"/>
              </a:ext>
            </a:extLst>
          </p:cNvPr>
          <p:cNvGrpSpPr/>
          <p:nvPr/>
        </p:nvGrpSpPr>
        <p:grpSpPr>
          <a:xfrm>
            <a:off x="838200" y="4826568"/>
            <a:ext cx="11244600" cy="1832599"/>
            <a:chOff x="434788" y="4218915"/>
            <a:chExt cx="11244600" cy="1832599"/>
          </a:xfrm>
        </p:grpSpPr>
        <p:grpSp>
          <p:nvGrpSpPr>
            <p:cNvPr id="6" name="Group 5">
              <a:extLst>
                <a:ext uri="{FF2B5EF4-FFF2-40B4-BE49-F238E27FC236}">
                  <a16:creationId xmlns:a16="http://schemas.microsoft.com/office/drawing/2014/main" id="{54B59852-62F1-C5BB-1357-028C74588A7D}"/>
                </a:ext>
              </a:extLst>
            </p:cNvPr>
            <p:cNvGrpSpPr/>
            <p:nvPr/>
          </p:nvGrpSpPr>
          <p:grpSpPr>
            <a:xfrm>
              <a:off x="434788" y="4218915"/>
              <a:ext cx="11244600" cy="1832599"/>
              <a:chOff x="434788" y="4218915"/>
              <a:chExt cx="11244600" cy="1832599"/>
            </a:xfrm>
          </p:grpSpPr>
          <p:sp>
            <p:nvSpPr>
              <p:cNvPr id="7" name="Google Shape;348;p49">
                <a:extLst>
                  <a:ext uri="{FF2B5EF4-FFF2-40B4-BE49-F238E27FC236}">
                    <a16:creationId xmlns:a16="http://schemas.microsoft.com/office/drawing/2014/main" id="{914234C7-14C0-C597-586B-23444A8D5D17}"/>
                  </a:ext>
                </a:extLst>
              </p:cNvPr>
              <p:cNvSpPr/>
              <p:nvPr/>
            </p:nvSpPr>
            <p:spPr>
              <a:xfrm flipH="1">
                <a:off x="434788" y="4218915"/>
                <a:ext cx="10919012" cy="1157543"/>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buClr>
                    <a:srgbClr val="000000"/>
                  </a:buClr>
                  <a:buSzPts val="2000"/>
                </a:pPr>
                <a:r>
                  <a:rPr lang="cy-GB" b="1" dirty="0"/>
                  <a:t>Trafodwch: </a:t>
                </a:r>
                <a:r>
                  <a:rPr lang="cy-GB" dirty="0"/>
                  <a:t>Sut gallwn ni osod her realistig? Pryd allai fod angen </a:t>
                </a:r>
              </a:p>
              <a:p>
                <a:pPr algn="ctr">
                  <a:buClr>
                    <a:srgbClr val="000000"/>
                  </a:buClr>
                  <a:buSzPts val="2000"/>
                </a:pPr>
                <a:r>
                  <a:rPr lang="cy-GB" dirty="0"/>
                  <a:t>gwybodaeth ychwanegol arnon ni i ddatrys problem?</a:t>
                </a:r>
                <a:endParaRPr lang="cy-GB" i="0" u="none" strike="noStrike" cap="none" dirty="0">
                  <a:solidFill>
                    <a:srgbClr val="000000"/>
                  </a:solidFill>
                </a:endParaRPr>
              </a:p>
            </p:txBody>
          </p:sp>
          <p:pic>
            <p:nvPicPr>
              <p:cNvPr id="8" name="Google Shape;349;p49">
                <a:extLst>
                  <a:ext uri="{FF2B5EF4-FFF2-40B4-BE49-F238E27FC236}">
                    <a16:creationId xmlns:a16="http://schemas.microsoft.com/office/drawing/2014/main" id="{31AD782F-48E9-447A-AD8A-76BDD849BA2F}"/>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221388" y="4593514"/>
                <a:ext cx="1458000" cy="1458000"/>
              </a:xfrm>
              <a:prstGeom prst="rect">
                <a:avLst/>
              </a:prstGeom>
              <a:noFill/>
              <a:ln>
                <a:noFill/>
              </a:ln>
            </p:spPr>
          </p:pic>
        </p:grpSp>
        <p:pic>
          <p:nvPicPr>
            <p:cNvPr id="4" name="Google Shape;349;p49">
              <a:extLst>
                <a:ext uri="{FF2B5EF4-FFF2-40B4-BE49-F238E27FC236}">
                  <a16:creationId xmlns:a16="http://schemas.microsoft.com/office/drawing/2014/main" id="{3BD31DE7-FC4B-A11C-2F83-9A4B3A5FD8B0}"/>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9265677" y="4593514"/>
              <a:ext cx="1458000" cy="1458000"/>
            </a:xfrm>
            <a:prstGeom prst="rect">
              <a:avLst/>
            </a:prstGeom>
            <a:noFill/>
            <a:ln>
              <a:noFill/>
            </a:ln>
          </p:spPr>
        </p:pic>
      </p:grpSp>
    </p:spTree>
    <p:extLst>
      <p:ext uri="{BB962C8B-B14F-4D97-AF65-F5344CB8AC3E}">
        <p14:creationId xmlns:p14="http://schemas.microsoft.com/office/powerpoint/2010/main" val="1882559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900" decel="100000" fill="hold"/>
                                        <p:tgtEl>
                                          <p:spTgt spid="5"/>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5"/>
                                        </p:tgtEl>
                                      </p:cBhvr>
                                    </p:animEffect>
                                    <p:anim calcmode="lin" valueType="num">
                                      <p:cBhvr>
                                        <p:cTn id="64" dur="1000"/>
                                        <p:tgtEl>
                                          <p:spTgt spid="5"/>
                                        </p:tgtEl>
                                        <p:attrNameLst>
                                          <p:attrName>ppt_x</p:attrName>
                                        </p:attrNameLst>
                                      </p:cBhvr>
                                      <p:tavLst>
                                        <p:tav tm="0">
                                          <p:val>
                                            <p:strVal val="ppt_x"/>
                                          </p:val>
                                        </p:tav>
                                        <p:tav tm="100000">
                                          <p:val>
                                            <p:strVal val="ppt_x"/>
                                          </p:val>
                                        </p:tav>
                                      </p:tavLst>
                                    </p:anim>
                                    <p:anim calcmode="lin" valueType="num">
                                      <p:cBhvr>
                                        <p:cTn id="65" dur="100" decel="100000"/>
                                        <p:tgtEl>
                                          <p:spTgt spid="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5"/>
                                        </p:tgtEl>
                                        <p:attrNameLst>
                                          <p:attrName>ppt_y</p:attrName>
                                        </p:attrNameLst>
                                      </p:cBhvr>
                                      <p:tavLst>
                                        <p:tav tm="0">
                                          <p:val>
                                            <p:strVal val="ppt_y"/>
                                          </p:val>
                                        </p:tav>
                                        <p:tav tm="100000">
                                          <p:val>
                                            <p:strVal val="ppt_y+1"/>
                                          </p:val>
                                        </p:tav>
                                      </p:tavLst>
                                    </p:anim>
                                    <p:set>
                                      <p:cBhvr>
                                        <p:cTn id="6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321C8-D415-2052-9000-03F4D7D92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78CFF-6672-0E15-EA8C-E5F4EB6FFDB3}"/>
              </a:ext>
            </a:extLst>
          </p:cNvPr>
          <p:cNvSpPr>
            <a:spLocks noGrp="1"/>
          </p:cNvSpPr>
          <p:nvPr>
            <p:ph type="title"/>
          </p:nvPr>
        </p:nvSpPr>
        <p:spPr/>
        <p:txBody>
          <a:bodyPr/>
          <a:lstStyle/>
          <a:p>
            <a:r>
              <a:rPr lang="cy-GB" dirty="0"/>
              <a:t>Eich Cyllideb a’ch Rhestr Siopa</a:t>
            </a:r>
          </a:p>
        </p:txBody>
      </p:sp>
      <p:sp>
        <p:nvSpPr>
          <p:cNvPr id="3" name="Text Placeholder 2">
            <a:extLst>
              <a:ext uri="{FF2B5EF4-FFF2-40B4-BE49-F238E27FC236}">
                <a16:creationId xmlns:a16="http://schemas.microsoft.com/office/drawing/2014/main" id="{EAAD979F-204E-3B5C-4233-23AAE8388E84}"/>
              </a:ext>
            </a:extLst>
          </p:cNvPr>
          <p:cNvSpPr>
            <a:spLocks noGrp="1"/>
          </p:cNvSpPr>
          <p:nvPr>
            <p:ph type="body" sz="quarter" idx="11"/>
          </p:nvPr>
        </p:nvSpPr>
        <p:spPr/>
        <p:txBody>
          <a:bodyPr lIns="91440" tIns="45720" rIns="91440" bIns="45720" anchor="t"/>
          <a:lstStyle/>
          <a:p>
            <a:r>
              <a:rPr lang="cy-GB" sz="1800" b="1" dirty="0"/>
              <a:t>Rydych chi nawr wedi dewis y cynnyrch neu’r gwasanaeth byddwch chi’n ei werthu, a’r cam nesaf yw cynllunio’ch cyllideb yn ofalus i sicrhau nad ydych chi’n rhedeg allan o arian. Ystyriwch…</a:t>
            </a:r>
          </a:p>
          <a:p>
            <a:endParaRPr lang="cy-GB" sz="1800" dirty="0"/>
          </a:p>
          <a:p>
            <a:pPr marL="285750" indent="-285750">
              <a:buFont typeface="Arial" panose="020B0604020202020204" pitchFamily="34" charset="0"/>
              <a:buChar char="•"/>
            </a:pPr>
            <a:r>
              <a:rPr lang="cy-GB" sz="1800" dirty="0"/>
              <a:t>Cost y deunyddiau: a fydd hi’n rhatach swmp brynu?</a:t>
            </a:r>
          </a:p>
          <a:p>
            <a:pPr marL="285750" indent="-285750">
              <a:buFont typeface="Arial" panose="020B0604020202020204" pitchFamily="34" charset="0"/>
              <a:buChar char="•"/>
            </a:pPr>
            <a:r>
              <a:rPr lang="cy-GB" sz="1800" dirty="0"/>
              <a:t>O ble byddwch chi’n prynu sy’n fforddiadwy ac sydd o ansawdd da?</a:t>
            </a:r>
          </a:p>
          <a:p>
            <a:pPr marL="285750" indent="-285750">
              <a:buFont typeface="Arial" panose="020B0604020202020204" pitchFamily="34" charset="0"/>
              <a:buChar char="•"/>
            </a:pPr>
            <a:r>
              <a:rPr lang="cy-GB" sz="1800" dirty="0"/>
              <a:t>Eich cyllideb: beth yw cyfanswm y £5 sy’n cael ei neilltuo o fewn eich tîm?</a:t>
            </a:r>
          </a:p>
          <a:p>
            <a:pPr marL="285750" indent="-285750">
              <a:buFont typeface="Arial" panose="020B0604020202020204" pitchFamily="34" charset="0"/>
              <a:buChar char="•"/>
            </a:pPr>
            <a:r>
              <a:rPr lang="cy-GB" sz="1800" dirty="0"/>
              <a:t>Beth fydd cost gwneud pob cynnyrch?</a:t>
            </a:r>
          </a:p>
          <a:p>
            <a:pPr marL="285750" indent="-285750">
              <a:buFont typeface="Arial" panose="020B0604020202020204" pitchFamily="34" charset="0"/>
              <a:buChar char="•"/>
            </a:pPr>
            <a:r>
              <a:rPr lang="cy-GB" sz="1800" dirty="0"/>
              <a:t>Am faint fydd pob cynnyrch yn cael ei werthu?</a:t>
            </a:r>
          </a:p>
          <a:p>
            <a:pPr marL="285750" indent="-285750">
              <a:buFont typeface="Arial" panose="020B0604020202020204" pitchFamily="34" charset="0"/>
              <a:buChar char="•"/>
            </a:pPr>
            <a:r>
              <a:rPr lang="cy-GB" sz="1800" dirty="0"/>
              <a:t>Faint o gynnyrch y bydd angen i chi ei werthu i adennill eich costau?</a:t>
            </a:r>
          </a:p>
        </p:txBody>
      </p:sp>
      <p:grpSp>
        <p:nvGrpSpPr>
          <p:cNvPr id="4" name="Group 3">
            <a:extLst>
              <a:ext uri="{FF2B5EF4-FFF2-40B4-BE49-F238E27FC236}">
                <a16:creationId xmlns:a16="http://schemas.microsoft.com/office/drawing/2014/main" id="{15003971-A10E-5E6D-E671-43717E2EAE7E}"/>
              </a:ext>
            </a:extLst>
          </p:cNvPr>
          <p:cNvGrpSpPr/>
          <p:nvPr/>
        </p:nvGrpSpPr>
        <p:grpSpPr>
          <a:xfrm>
            <a:off x="3371100" y="5035267"/>
            <a:ext cx="8711700" cy="1623900"/>
            <a:chOff x="3371100" y="5035267"/>
            <a:chExt cx="8711700" cy="1623900"/>
          </a:xfrm>
        </p:grpSpPr>
        <p:sp>
          <p:nvSpPr>
            <p:cNvPr id="5" name="Google Shape;348;p49">
              <a:extLst>
                <a:ext uri="{FF2B5EF4-FFF2-40B4-BE49-F238E27FC236}">
                  <a16:creationId xmlns:a16="http://schemas.microsoft.com/office/drawing/2014/main" id="{20A24DDD-6E48-7C8C-B878-6C4025773FE1}"/>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Trafodwch: </a:t>
              </a:r>
              <a:r>
                <a:rPr lang="cy-GB" dirty="0"/>
                <a:t>Beth allwn ni ei ddysgu o ymgymryd â heriau newydd?</a:t>
              </a:r>
              <a:endParaRPr lang="cy-GB" i="0" u="none" strike="noStrike" cap="none" dirty="0">
                <a:solidFill>
                  <a:srgbClr val="000000"/>
                </a:solidFill>
              </a:endParaRPr>
            </a:p>
          </p:txBody>
        </p:sp>
        <p:pic>
          <p:nvPicPr>
            <p:cNvPr id="6" name="Google Shape;349;p49">
              <a:extLst>
                <a:ext uri="{FF2B5EF4-FFF2-40B4-BE49-F238E27FC236}">
                  <a16:creationId xmlns:a16="http://schemas.microsoft.com/office/drawing/2014/main" id="{3D2C027F-E29C-987B-82FC-9179E33E73E4}"/>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128677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900" decel="100000" fill="hold"/>
                                        <p:tgtEl>
                                          <p:spTgt spid="4"/>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B990A-A230-3A16-85B0-B567FF9B38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552C3B-A99E-E8B4-DB3A-4E1E97498FD7}"/>
              </a:ext>
            </a:extLst>
          </p:cNvPr>
          <p:cNvSpPr>
            <a:spLocks noGrp="1"/>
          </p:cNvSpPr>
          <p:nvPr>
            <p:ph type="title"/>
          </p:nvPr>
        </p:nvSpPr>
        <p:spPr/>
        <p:txBody>
          <a:bodyPr/>
          <a:lstStyle/>
          <a:p>
            <a:r>
              <a:rPr lang="cy-GB" dirty="0"/>
              <a:t>Eich Broliant Gwerthu!</a:t>
            </a:r>
          </a:p>
        </p:txBody>
      </p:sp>
      <p:sp>
        <p:nvSpPr>
          <p:cNvPr id="5" name="Text Placeholder 4">
            <a:extLst>
              <a:ext uri="{FF2B5EF4-FFF2-40B4-BE49-F238E27FC236}">
                <a16:creationId xmlns:a16="http://schemas.microsoft.com/office/drawing/2014/main" id="{C55671F8-1FF0-FE92-BF12-F9BFE9167B5C}"/>
              </a:ext>
            </a:extLst>
          </p:cNvPr>
          <p:cNvSpPr>
            <a:spLocks noGrp="1"/>
          </p:cNvSpPr>
          <p:nvPr>
            <p:ph type="body" sz="quarter" idx="12"/>
          </p:nvPr>
        </p:nvSpPr>
        <p:spPr>
          <a:xfrm>
            <a:off x="3567065" y="1112536"/>
            <a:ext cx="7786734" cy="4999996"/>
          </a:xfrm>
        </p:spPr>
        <p:txBody>
          <a:bodyPr lIns="91440" tIns="45720" rIns="91440" bIns="45720" anchor="t"/>
          <a:lstStyle/>
          <a:p>
            <a:r>
              <a:rPr lang="cy-GB" sz="1800" b="1" dirty="0"/>
              <a:t>Dychmygwch eich bod chi ar </a:t>
            </a:r>
            <a:r>
              <a:rPr lang="cy-GB" sz="1800" b="1" dirty="0" err="1"/>
              <a:t>Dragons</a:t>
            </a:r>
            <a:r>
              <a:rPr lang="cy-GB" sz="1800" b="1" dirty="0"/>
              <a:t>’ </a:t>
            </a:r>
            <a:r>
              <a:rPr lang="cy-GB" sz="1800" b="1" dirty="0" err="1"/>
              <a:t>Den</a:t>
            </a:r>
            <a:r>
              <a:rPr lang="cy-GB" sz="1800" b="1" dirty="0"/>
              <a:t>. Sut byddwch chi’n perswadio’r Dreigiau i fuddsoddi yn eich busnes?</a:t>
            </a:r>
          </a:p>
          <a:p>
            <a:endParaRPr lang="cy-GB" sz="1200" b="1" dirty="0"/>
          </a:p>
          <a:p>
            <a:r>
              <a:rPr lang="cy-GB" sz="1800" b="1" dirty="0">
                <a:solidFill>
                  <a:schemeClr val="tx2"/>
                </a:solidFill>
              </a:rPr>
              <a:t>Beth yw eich nod? </a:t>
            </a:r>
            <a:r>
              <a:rPr lang="cy-GB" sz="1800" dirty="0"/>
              <a:t>Beth yw nodweddion allweddol eich busnes?</a:t>
            </a:r>
          </a:p>
          <a:p>
            <a:endParaRPr lang="cy-GB" sz="1200" dirty="0"/>
          </a:p>
          <a:p>
            <a:r>
              <a:rPr lang="cy-GB" sz="1800" b="1" dirty="0">
                <a:solidFill>
                  <a:schemeClr val="tx2"/>
                </a:solidFill>
              </a:rPr>
              <a:t>Beth ydych chi’n ei wneud? </a:t>
            </a:r>
            <a:r>
              <a:rPr lang="cy-GB" sz="1800" dirty="0"/>
              <a:t>Cyflwynwch eich hun a disgrifio’ch busnes.</a:t>
            </a:r>
          </a:p>
          <a:p>
            <a:endParaRPr lang="cy-GB" sz="1200" dirty="0"/>
          </a:p>
          <a:p>
            <a:r>
              <a:rPr lang="cy-GB" sz="1800" b="1" dirty="0">
                <a:solidFill>
                  <a:schemeClr val="tx2"/>
                </a:solidFill>
              </a:rPr>
              <a:t>Beth yw eich USP? </a:t>
            </a:r>
            <a:r>
              <a:rPr lang="cy-GB" sz="1800" dirty="0"/>
              <a:t>Beth yw eich Pwynt Gwerthu Unigryw (USP)?</a:t>
            </a:r>
          </a:p>
          <a:p>
            <a:endParaRPr lang="cy-GB" sz="1200" dirty="0"/>
          </a:p>
          <a:p>
            <a:r>
              <a:rPr lang="cy-GB" sz="1800" b="1" dirty="0">
                <a:solidFill>
                  <a:schemeClr val="tx2"/>
                </a:solidFill>
              </a:rPr>
              <a:t>Amser? </a:t>
            </a:r>
            <a:r>
              <a:rPr lang="cy-GB" sz="1800" dirty="0"/>
              <a:t>Peidiwch â mynd dros 60 eiliad.</a:t>
            </a:r>
          </a:p>
          <a:p>
            <a:endParaRPr lang="cy-GB" sz="1200" dirty="0"/>
          </a:p>
          <a:p>
            <a:r>
              <a:rPr lang="cy-GB" sz="1800" b="1" dirty="0">
                <a:solidFill>
                  <a:schemeClr val="tx2"/>
                </a:solidFill>
              </a:rPr>
              <a:t>Iaith y corff? </a:t>
            </a:r>
            <a:r>
              <a:rPr lang="cy-GB" sz="1800" dirty="0"/>
              <a:t>Byddwch yn hyderus, gwenwch! Tynnwch sylw eich cynulleidfa.</a:t>
            </a:r>
          </a:p>
        </p:txBody>
      </p:sp>
      <p:grpSp>
        <p:nvGrpSpPr>
          <p:cNvPr id="15" name="Group 14">
            <a:extLst>
              <a:ext uri="{FF2B5EF4-FFF2-40B4-BE49-F238E27FC236}">
                <a16:creationId xmlns:a16="http://schemas.microsoft.com/office/drawing/2014/main" id="{9607618B-BC74-2DA8-8AF6-6B86D747C2DF}"/>
              </a:ext>
            </a:extLst>
          </p:cNvPr>
          <p:cNvGrpSpPr/>
          <p:nvPr/>
        </p:nvGrpSpPr>
        <p:grpSpPr>
          <a:xfrm>
            <a:off x="314595" y="365125"/>
            <a:ext cx="2441877" cy="3730869"/>
            <a:chOff x="314595" y="365125"/>
            <a:chExt cx="2441877" cy="3730869"/>
          </a:xfrm>
        </p:grpSpPr>
        <p:pic>
          <p:nvPicPr>
            <p:cNvPr id="7" name="Picture 6">
              <a:extLst>
                <a:ext uri="{FF2B5EF4-FFF2-40B4-BE49-F238E27FC236}">
                  <a16:creationId xmlns:a16="http://schemas.microsoft.com/office/drawing/2014/main" id="{FB3785A5-BF8F-381C-2CFC-2350A5E26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50235"/>
              <a:ext cx="2441877" cy="3445759"/>
            </a:xfrm>
            <a:prstGeom prst="rect">
              <a:avLst/>
            </a:prstGeom>
            <a:ln>
              <a:noFill/>
            </a:ln>
          </p:spPr>
        </p:pic>
        <p:pic>
          <p:nvPicPr>
            <p:cNvPr id="8" name="Graphic 7" descr="Paperclip with solid fill">
              <a:extLst>
                <a:ext uri="{FF2B5EF4-FFF2-40B4-BE49-F238E27FC236}">
                  <a16:creationId xmlns:a16="http://schemas.microsoft.com/office/drawing/2014/main" id="{7BC55FEC-7122-CBFF-E4F4-18D0A37B0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grpSp>
        <p:nvGrpSpPr>
          <p:cNvPr id="9" name="Group 8">
            <a:extLst>
              <a:ext uri="{FF2B5EF4-FFF2-40B4-BE49-F238E27FC236}">
                <a16:creationId xmlns:a16="http://schemas.microsoft.com/office/drawing/2014/main" id="{E59D39E3-C841-4625-15A3-9A90938AE42E}"/>
              </a:ext>
            </a:extLst>
          </p:cNvPr>
          <p:cNvGrpSpPr/>
          <p:nvPr/>
        </p:nvGrpSpPr>
        <p:grpSpPr>
          <a:xfrm>
            <a:off x="3371100" y="5035267"/>
            <a:ext cx="8711700" cy="1623900"/>
            <a:chOff x="3371100" y="5035267"/>
            <a:chExt cx="8711700" cy="1623900"/>
          </a:xfrm>
        </p:grpSpPr>
        <p:sp>
          <p:nvSpPr>
            <p:cNvPr id="10" name="Google Shape;348;p49">
              <a:extLst>
                <a:ext uri="{FF2B5EF4-FFF2-40B4-BE49-F238E27FC236}">
                  <a16:creationId xmlns:a16="http://schemas.microsoft.com/office/drawing/2014/main" id="{A7B75A2E-9ACC-9785-A7E7-12D7CF1CF694}"/>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Pam mae’n bwysig ceisio cefnogi pobl eraill?</a:t>
              </a:r>
              <a:endParaRPr lang="cy-GB" i="0" u="none" strike="noStrike" cap="none" dirty="0">
                <a:solidFill>
                  <a:srgbClr val="000000"/>
                </a:solidFill>
              </a:endParaRPr>
            </a:p>
          </p:txBody>
        </p:sp>
        <p:pic>
          <p:nvPicPr>
            <p:cNvPr id="11" name="Google Shape;349;p49">
              <a:extLst>
                <a:ext uri="{FF2B5EF4-FFF2-40B4-BE49-F238E27FC236}">
                  <a16:creationId xmlns:a16="http://schemas.microsoft.com/office/drawing/2014/main" id="{CDA94082-702D-FDE8-3F38-9B0869213AAD}"/>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2708538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1000"/>
                                        <p:tgtEl>
                                          <p:spTgt spid="5">
                                            <p:txEl>
                                              <p:pRg st="10" end="10"/>
                                            </p:txEl>
                                          </p:spTgt>
                                        </p:tgtEl>
                                      </p:cBhvr>
                                    </p:animEffect>
                                    <p:anim calcmode="lin" valueType="num">
                                      <p:cBhvr>
                                        <p:cTn id="4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xit" presetSubtype="0" fill="hold" nodeType="clickEffect">
                                  <p:stCondLst>
                                    <p:cond delay="0"/>
                                  </p:stCondLst>
                                  <p:childTnLst>
                                    <p:animEffect transition="out" filter="fade">
                                      <p:cBhvr>
                                        <p:cTn id="56" dur="1000"/>
                                        <p:tgtEl>
                                          <p:spTgt spid="9"/>
                                        </p:tgtEl>
                                      </p:cBhvr>
                                    </p:animEffect>
                                    <p:anim calcmode="lin" valueType="num">
                                      <p:cBhvr>
                                        <p:cTn id="57" dur="1000"/>
                                        <p:tgtEl>
                                          <p:spTgt spid="9"/>
                                        </p:tgtEl>
                                        <p:attrNameLst>
                                          <p:attrName>ppt_x</p:attrName>
                                        </p:attrNameLst>
                                      </p:cBhvr>
                                      <p:tavLst>
                                        <p:tav tm="0">
                                          <p:val>
                                            <p:strVal val="ppt_x"/>
                                          </p:val>
                                        </p:tav>
                                        <p:tav tm="100000">
                                          <p:val>
                                            <p:strVal val="ppt_x"/>
                                          </p:val>
                                        </p:tav>
                                      </p:tavLst>
                                    </p:anim>
                                    <p:anim calcmode="lin" valueType="num">
                                      <p:cBhvr>
                                        <p:cTn id="58" dur="100" decel="100000"/>
                                        <p:tgtEl>
                                          <p:spTgt spid="9"/>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3.06.30_Pebbles &amp; Glass VT_Fiver">
            <a:hlinkClick r:id="" action="ppaction://media"/>
            <a:extLst>
              <a:ext uri="{FF2B5EF4-FFF2-40B4-BE49-F238E27FC236}">
                <a16:creationId xmlns:a16="http://schemas.microsoft.com/office/drawing/2014/main" id="{FFDDD00B-CE12-ED27-403C-019E460039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4978" y="0"/>
            <a:ext cx="11857022" cy="6858000"/>
          </a:xfrm>
          <a:prstGeom prst="rect">
            <a:avLst/>
          </a:prstGeom>
        </p:spPr>
      </p:pic>
      <p:sp>
        <p:nvSpPr>
          <p:cNvPr id="8" name="Title 1">
            <a:extLst>
              <a:ext uri="{FF2B5EF4-FFF2-40B4-BE49-F238E27FC236}">
                <a16:creationId xmlns:a16="http://schemas.microsoft.com/office/drawing/2014/main" id="{DF471B2D-5A26-ED07-5B3D-198BF52A9EC6}"/>
              </a:ext>
            </a:extLst>
          </p:cNvPr>
          <p:cNvSpPr>
            <a:spLocks noGrp="1" noRot="1" noMove="1" noResize="1" noEditPoints="1" noAdjustHandles="1" noChangeArrowheads="1" noChangeShapeType="1"/>
          </p:cNvSpPr>
          <p:nvPr>
            <p:ph type="title"/>
          </p:nvPr>
        </p:nvSpPr>
        <p:spPr>
          <a:xfrm>
            <a:off x="838200" y="365125"/>
            <a:ext cx="10515600" cy="900149"/>
          </a:xfrm>
        </p:spPr>
        <p:txBody>
          <a:bodyPr/>
          <a:lstStyle/>
          <a:p>
            <a:r>
              <a:rPr lang="cy-GB" dirty="0">
                <a:solidFill>
                  <a:schemeClr val="bg1"/>
                </a:solidFill>
              </a:rPr>
              <a:t>Broliant Gwerthu Gorau 2023</a:t>
            </a:r>
            <a:br>
              <a:rPr lang="cy-GB" dirty="0">
                <a:solidFill>
                  <a:schemeClr val="bg1"/>
                </a:solidFill>
              </a:rPr>
            </a:br>
            <a:r>
              <a:rPr lang="cy-GB" sz="1800" dirty="0" err="1">
                <a:solidFill>
                  <a:schemeClr val="bg1"/>
                </a:solidFill>
              </a:rPr>
              <a:t>Pebbles</a:t>
            </a:r>
            <a:r>
              <a:rPr lang="cy-GB" sz="1800" dirty="0">
                <a:solidFill>
                  <a:schemeClr val="bg1"/>
                </a:solidFill>
              </a:rPr>
              <a:t> &amp; </a:t>
            </a:r>
            <a:r>
              <a:rPr lang="cy-GB" sz="1800" dirty="0" err="1">
                <a:solidFill>
                  <a:schemeClr val="bg1"/>
                </a:solidFill>
              </a:rPr>
              <a:t>Glass</a:t>
            </a:r>
            <a:endParaRPr lang="cy-GB" sz="1800" dirty="0">
              <a:solidFill>
                <a:schemeClr val="bg1"/>
              </a:solidFill>
            </a:endParaRPr>
          </a:p>
        </p:txBody>
      </p:sp>
      <p:grpSp>
        <p:nvGrpSpPr>
          <p:cNvPr id="7" name="Group 6">
            <a:extLst>
              <a:ext uri="{FF2B5EF4-FFF2-40B4-BE49-F238E27FC236}">
                <a16:creationId xmlns:a16="http://schemas.microsoft.com/office/drawing/2014/main" id="{847928DF-F8E2-C4B9-63D6-618AC56E273C}"/>
              </a:ext>
            </a:extLst>
          </p:cNvPr>
          <p:cNvGrpSpPr/>
          <p:nvPr/>
        </p:nvGrpSpPr>
        <p:grpSpPr>
          <a:xfrm>
            <a:off x="3331675" y="4155541"/>
            <a:ext cx="8751125" cy="2503626"/>
            <a:chOff x="3331675" y="4155541"/>
            <a:chExt cx="8751125" cy="2503626"/>
          </a:xfrm>
        </p:grpSpPr>
        <p:grpSp>
          <p:nvGrpSpPr>
            <p:cNvPr id="3" name="Group 2">
              <a:extLst>
                <a:ext uri="{FF2B5EF4-FFF2-40B4-BE49-F238E27FC236}">
                  <a16:creationId xmlns:a16="http://schemas.microsoft.com/office/drawing/2014/main" id="{EDBD256E-801D-A1CC-88CC-D6F0985C0F7F}"/>
                </a:ext>
              </a:extLst>
            </p:cNvPr>
            <p:cNvGrpSpPr/>
            <p:nvPr/>
          </p:nvGrpSpPr>
          <p:grpSpPr>
            <a:xfrm>
              <a:off x="3331675" y="4155541"/>
              <a:ext cx="8751125" cy="2503626"/>
              <a:chOff x="3331675" y="4155541"/>
              <a:chExt cx="8751125" cy="2503626"/>
            </a:xfrm>
          </p:grpSpPr>
          <p:sp>
            <p:nvSpPr>
              <p:cNvPr id="4" name="Google Shape;348;p49">
                <a:extLst>
                  <a:ext uri="{FF2B5EF4-FFF2-40B4-BE49-F238E27FC236}">
                    <a16:creationId xmlns:a16="http://schemas.microsoft.com/office/drawing/2014/main" id="{274D7386-643B-B8EA-E073-C034E6122897}"/>
                  </a:ext>
                </a:extLst>
              </p:cNvPr>
              <p:cNvSpPr/>
              <p:nvPr/>
            </p:nvSpPr>
            <p:spPr>
              <a:xfrm flipH="1">
                <a:off x="3331675" y="4155541"/>
                <a:ext cx="8022125" cy="1774626"/>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Nodwch </a:t>
                </a:r>
                <a:r>
                  <a:rPr lang="cy-GB"/>
                  <a:t>beth yw’r wybodaeth bwysicaf </a:t>
                </a:r>
                <a:r>
                  <a:rPr lang="cy-GB" dirty="0"/>
                  <a:t>yn eich barn chi. Beth yw rhai pethau dylech chi eu cynnwys, a rhai pethau na ddylech chi eu cynnwys? </a:t>
                </a:r>
                <a:endParaRPr lang="cy-GB" i="0" u="none" strike="noStrike" cap="none" dirty="0">
                  <a:solidFill>
                    <a:srgbClr val="000000"/>
                  </a:solidFill>
                </a:endParaRPr>
              </a:p>
            </p:txBody>
          </p:sp>
          <p:pic>
            <p:nvPicPr>
              <p:cNvPr id="5" name="Google Shape;349;p49">
                <a:extLst>
                  <a:ext uri="{FF2B5EF4-FFF2-40B4-BE49-F238E27FC236}">
                    <a16:creationId xmlns:a16="http://schemas.microsoft.com/office/drawing/2014/main" id="{A2209517-C8DF-98BF-DF2E-7DCE6E10610D}"/>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pic>
          <p:nvPicPr>
            <p:cNvPr id="6" name="Google Shape;349;p49">
              <a:extLst>
                <a:ext uri="{FF2B5EF4-FFF2-40B4-BE49-F238E27FC236}">
                  <a16:creationId xmlns:a16="http://schemas.microsoft.com/office/drawing/2014/main" id="{6F9C15A9-DA48-5B90-587F-7F930B7A5974}"/>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665880" y="5201167"/>
              <a:ext cx="1458000" cy="1458000"/>
            </a:xfrm>
            <a:prstGeom prst="rect">
              <a:avLst/>
            </a:prstGeom>
            <a:noFill/>
            <a:ln>
              <a:noFill/>
            </a:ln>
          </p:spPr>
        </p:pic>
      </p:grpSp>
    </p:spTree>
    <p:extLst>
      <p:ext uri="{BB962C8B-B14F-4D97-AF65-F5344CB8AC3E}">
        <p14:creationId xmlns:p14="http://schemas.microsoft.com/office/powerpoint/2010/main" val="198400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 decel="100000"/>
                                        <p:tgtEl>
                                          <p:spTgt spid="7"/>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9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BE64769E35634D951628394308274F" ma:contentTypeVersion="17" ma:contentTypeDescription="Create a new document." ma:contentTypeScope="" ma:versionID="5a8e5a2ba90601f1409ee5a5dd838f5c">
  <xsd:schema xmlns:xsd="http://www.w3.org/2001/XMLSchema" xmlns:xs="http://www.w3.org/2001/XMLSchema" xmlns:p="http://schemas.microsoft.com/office/2006/metadata/properties" xmlns:ns2="90a37204-2a25-44cd-a25f-32bc15b9ed6a" xmlns:ns3="f4a94fe2-40f4-40c0-96fb-e0d6ec2b6713" targetNamespace="http://schemas.microsoft.com/office/2006/metadata/properties" ma:root="true" ma:fieldsID="84c426db2872eb8d06294f4804550361" ns2:_="" ns3:_="">
    <xsd:import namespace="90a37204-2a25-44cd-a25f-32bc15b9ed6a"/>
    <xsd:import namespace="f4a94fe2-40f4-40c0-96fb-e0d6ec2b67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37204-2a25-44cd-a25f-32bc15b9e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4367d7-adc4-4609-b9a0-259f023f5b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a94fe2-40f4-40c0-96fb-e0d6ec2b67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12deb4b-6dce-4b33-b433-cd3ee0995e3d}" ma:internalName="TaxCatchAll" ma:showField="CatchAllData" ma:web="f4a94fe2-40f4-40c0-96fb-e0d6ec2b67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90a37204-2a25-44cd-a25f-32bc15b9ed6a" xsi:nil="true"/>
    <SharedWithUsers xmlns="f4a94fe2-40f4-40c0-96fb-e0d6ec2b6713">
      <UserInfo>
        <DisplayName/>
        <AccountId xsi:nil="true"/>
        <AccountType/>
      </UserInfo>
    </SharedWithUsers>
    <lcf76f155ced4ddcb4097134ff3c332f xmlns="90a37204-2a25-44cd-a25f-32bc15b9ed6a">
      <Terms xmlns="http://schemas.microsoft.com/office/infopath/2007/PartnerControls"/>
    </lcf76f155ced4ddcb4097134ff3c332f>
    <TaxCatchAll xmlns="f4a94fe2-40f4-40c0-96fb-e0d6ec2b6713" xsi:nil="true"/>
  </documentManagement>
</p:properties>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293A5BD6-5B46-483A-B8DF-2DE7B0E4D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a37204-2a25-44cd-a25f-32bc15b9ed6a"/>
    <ds:schemaRef ds:uri="f4a94fe2-40f4-40c0-96fb-e0d6ec2b67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1CCA92-9A55-4B20-8267-80081F580CC0}">
  <ds:schemaRefs>
    <ds:schemaRef ds:uri="http://schemas.microsoft.com/office/2006/metadata/properties"/>
    <ds:schemaRef ds:uri="http://schemas.microsoft.com/office/infopath/2007/PartnerControls"/>
    <ds:schemaRef ds:uri="c8c0ba40-820f-4126-b1a8-b068955cd419"/>
    <ds:schemaRef ds:uri="2abebb83-cf53-4fdf-a500-739cef3c54c9"/>
    <ds:schemaRef ds:uri="http://schemas.microsoft.com/sharepoint/v3"/>
    <ds:schemaRef ds:uri="90a37204-2a25-44cd-a25f-32bc15b9ed6a"/>
    <ds:schemaRef ds:uri="f4a94fe2-40f4-40c0-96fb-e0d6ec2b6713"/>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2095</Words>
  <Application>Microsoft Office PowerPoint</Application>
  <PresentationFormat>Widescreen</PresentationFormat>
  <Paragraphs>208</Paragraphs>
  <Slides>11</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Poppins</vt:lpstr>
      <vt:lpstr>Poppins ExtraBold</vt:lpstr>
      <vt:lpstr>Wingdings</vt:lpstr>
      <vt:lpstr>Office Theme</vt:lpstr>
      <vt:lpstr>PowerPoint Presentation</vt:lpstr>
      <vt:lpstr>Canllaw Geiriau</vt:lpstr>
      <vt:lpstr>Cost, Elw neu Refeniw?</vt:lpstr>
      <vt:lpstr>Dechrau Arni!</vt:lpstr>
      <vt:lpstr>Dechrau Arni!</vt:lpstr>
      <vt:lpstr>Eich Cynllun Busnes</vt:lpstr>
      <vt:lpstr>Eich Cyllideb a’ch Rhestr Siopa</vt:lpstr>
      <vt:lpstr>Eich Broliant Gwerthu!</vt:lpstr>
      <vt:lpstr>Broliant Gwerthu Gorau 2023 Pebbles &amp; Glass</vt:lpstr>
      <vt:lpstr>Crynhoi Wythnos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31</cp:revision>
  <dcterms:created xsi:type="dcterms:W3CDTF">2023-10-31T07:40:39Z</dcterms:created>
  <dcterms:modified xsi:type="dcterms:W3CDTF">2024-06-04T09:44:02Z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